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pdf" ContentType="application/pd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86"/>
  </p:notesMasterIdLst>
  <p:handoutMasterIdLst>
    <p:handoutMasterId r:id="rId87"/>
  </p:handoutMasterIdLst>
  <p:sldIdLst>
    <p:sldId id="256" r:id="rId3"/>
    <p:sldId id="738" r:id="rId4"/>
    <p:sldId id="777" r:id="rId5"/>
    <p:sldId id="257" r:id="rId6"/>
    <p:sldId id="259" r:id="rId7"/>
    <p:sldId id="281" r:id="rId8"/>
    <p:sldId id="271" r:id="rId9"/>
    <p:sldId id="272" r:id="rId10"/>
    <p:sldId id="262" r:id="rId11"/>
    <p:sldId id="774" r:id="rId12"/>
    <p:sldId id="265" r:id="rId13"/>
    <p:sldId id="275" r:id="rId14"/>
    <p:sldId id="276" r:id="rId15"/>
    <p:sldId id="739" r:id="rId16"/>
    <p:sldId id="266" r:id="rId17"/>
    <p:sldId id="277" r:id="rId18"/>
    <p:sldId id="267" r:id="rId19"/>
    <p:sldId id="268" r:id="rId20"/>
    <p:sldId id="740" r:id="rId21"/>
    <p:sldId id="742" r:id="rId22"/>
    <p:sldId id="747" r:id="rId23"/>
    <p:sldId id="714" r:id="rId24"/>
    <p:sldId id="748" r:id="rId25"/>
    <p:sldId id="768" r:id="rId26"/>
    <p:sldId id="698" r:id="rId27"/>
    <p:sldId id="699" r:id="rId28"/>
    <p:sldId id="700" r:id="rId29"/>
    <p:sldId id="745" r:id="rId30"/>
    <p:sldId id="765" r:id="rId31"/>
    <p:sldId id="736" r:id="rId32"/>
    <p:sldId id="755" r:id="rId33"/>
    <p:sldId id="756" r:id="rId34"/>
    <p:sldId id="746" r:id="rId35"/>
    <p:sldId id="766" r:id="rId36"/>
    <p:sldId id="767" r:id="rId37"/>
    <p:sldId id="749" r:id="rId38"/>
    <p:sldId id="750" r:id="rId39"/>
    <p:sldId id="751" r:id="rId40"/>
    <p:sldId id="752" r:id="rId41"/>
    <p:sldId id="735" r:id="rId42"/>
    <p:sldId id="734" r:id="rId43"/>
    <p:sldId id="769" r:id="rId44"/>
    <p:sldId id="741" r:id="rId45"/>
    <p:sldId id="757" r:id="rId46"/>
    <p:sldId id="715" r:id="rId47"/>
    <p:sldId id="775" r:id="rId48"/>
    <p:sldId id="771" r:id="rId49"/>
    <p:sldId id="770" r:id="rId50"/>
    <p:sldId id="701" r:id="rId51"/>
    <p:sldId id="729" r:id="rId52"/>
    <p:sldId id="673" r:id="rId53"/>
    <p:sldId id="675" r:id="rId54"/>
    <p:sldId id="677" r:id="rId55"/>
    <p:sldId id="707" r:id="rId56"/>
    <p:sldId id="679" r:id="rId57"/>
    <p:sldId id="703" r:id="rId58"/>
    <p:sldId id="680" r:id="rId59"/>
    <p:sldId id="695" r:id="rId60"/>
    <p:sldId id="682" r:id="rId61"/>
    <p:sldId id="776" r:id="rId62"/>
    <p:sldId id="694" r:id="rId63"/>
    <p:sldId id="685" r:id="rId64"/>
    <p:sldId id="687" r:id="rId65"/>
    <p:sldId id="686" r:id="rId66"/>
    <p:sldId id="753" r:id="rId67"/>
    <p:sldId id="705" r:id="rId68"/>
    <p:sldId id="704" r:id="rId69"/>
    <p:sldId id="709" r:id="rId70"/>
    <p:sldId id="772" r:id="rId71"/>
    <p:sldId id="761" r:id="rId72"/>
    <p:sldId id="773" r:id="rId73"/>
    <p:sldId id="690" r:id="rId74"/>
    <p:sldId id="711" r:id="rId75"/>
    <p:sldId id="762" r:id="rId76"/>
    <p:sldId id="586" r:id="rId77"/>
    <p:sldId id="754" r:id="rId78"/>
    <p:sldId id="710" r:id="rId79"/>
    <p:sldId id="691" r:id="rId80"/>
    <p:sldId id="692" r:id="rId81"/>
    <p:sldId id="292" r:id="rId82"/>
    <p:sldId id="291" r:id="rId83"/>
    <p:sldId id="763" r:id="rId84"/>
    <p:sldId id="764" r:id="rId8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0"/>
    <p:restoredTop sz="87971"/>
  </p:normalViewPr>
  <p:slideViewPr>
    <p:cSldViewPr snapToGrid="0" snapToObjects="1">
      <p:cViewPr>
        <p:scale>
          <a:sx n="126" d="100"/>
          <a:sy n="126" d="100"/>
        </p:scale>
        <p:origin x="352" y="-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2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10/14/19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488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580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730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799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75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10/14/19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10/14/19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10/14/19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10/14/19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10/14/19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.pd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4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72.emf"/><Relationship Id="rId5" Type="http://schemas.openxmlformats.org/officeDocument/2006/relationships/image" Target="../media/image73.emf"/><Relationship Id="rId10" Type="http://schemas.openxmlformats.org/officeDocument/2006/relationships/image" Target="../media/image67.emf"/><Relationship Id="rId4" Type="http://schemas.openxmlformats.org/officeDocument/2006/relationships/image" Target="../media/image65.emf"/><Relationship Id="rId9" Type="http://schemas.openxmlformats.org/officeDocument/2006/relationships/image" Target="../media/image6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emf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1181099"/>
            <a:ext cx="10764822" cy="4076701"/>
          </a:xfrm>
        </p:spPr>
        <p:txBody>
          <a:bodyPr anchor="ctr">
            <a:normAutofit/>
          </a:bodyPr>
          <a:lstStyle/>
          <a:p>
            <a:r>
              <a:rPr lang="en-US" sz="7200" b="1" i="1" dirty="0"/>
              <a:t>Simple Linear Regression </a:t>
            </a:r>
            <a:br>
              <a:rPr lang="en-US" sz="6600" dirty="0">
                <a:uFillTx/>
              </a:rPr>
            </a:br>
            <a:endParaRPr lang="en-US" sz="6600" i="1" dirty="0">
              <a:uFillTx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Guess what the correlation is like</a:t>
            </a:r>
          </a:p>
        </p:txBody>
      </p:sp>
      <p:pic>
        <p:nvPicPr>
          <p:cNvPr id="6" name="Content Placeholder 5" descr="ExampleCors.pdf"/>
          <p:cNvPicPr>
            <a:picLocks noGrp="1" noChangeAspect="1"/>
          </p:cNvPicPr>
          <p:nvPr>
            <p:ph idx="1"/>
          </p:nvPr>
        </p:nvPicPr>
        <p:blipFill>
          <a:blip r:embed="rId2"/>
          <a:srcRect t="-23080" b="-23080"/>
          <a:stretch>
            <a:fillRect/>
          </a:stretch>
        </p:blipFill>
        <p:spPr>
          <a:xfrm>
            <a:off x="838200" y="1825625"/>
            <a:ext cx="10515600" cy="435133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D9E836-A4B4-8444-88F8-743DE412F04F}"/>
              </a:ext>
            </a:extLst>
          </p:cNvPr>
          <p:cNvSpPr/>
          <p:nvPr/>
        </p:nvSpPr>
        <p:spPr>
          <a:xfrm>
            <a:off x="1534886" y="2481943"/>
            <a:ext cx="1861457" cy="212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A7EEB-1EFA-7B4A-8C1F-10389AAD5375}"/>
              </a:ext>
            </a:extLst>
          </p:cNvPr>
          <p:cNvSpPr/>
          <p:nvPr/>
        </p:nvSpPr>
        <p:spPr>
          <a:xfrm>
            <a:off x="5165271" y="2481942"/>
            <a:ext cx="1861457" cy="212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C569A-8EE9-E043-B588-FC1000C2EBEE}"/>
              </a:ext>
            </a:extLst>
          </p:cNvPr>
          <p:cNvSpPr/>
          <p:nvPr/>
        </p:nvSpPr>
        <p:spPr>
          <a:xfrm>
            <a:off x="8795656" y="2481941"/>
            <a:ext cx="1861457" cy="212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C8167-6162-5C48-9F07-02FA07DBA131}"/>
              </a:ext>
            </a:extLst>
          </p:cNvPr>
          <p:cNvSpPr txBox="1"/>
          <p:nvPr/>
        </p:nvSpPr>
        <p:spPr>
          <a:xfrm>
            <a:off x="640080" y="2245360"/>
            <a:ext cx="4470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58D85-9632-F745-9FBE-3431507253DF}"/>
              </a:ext>
            </a:extLst>
          </p:cNvPr>
          <p:cNvSpPr txBox="1"/>
          <p:nvPr/>
        </p:nvSpPr>
        <p:spPr>
          <a:xfrm>
            <a:off x="4618808" y="2324880"/>
            <a:ext cx="4470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FB883-AAB1-1141-86ED-033B52CCF994}"/>
              </a:ext>
            </a:extLst>
          </p:cNvPr>
          <p:cNvSpPr txBox="1"/>
          <p:nvPr/>
        </p:nvSpPr>
        <p:spPr>
          <a:xfrm>
            <a:off x="8249556" y="2324880"/>
            <a:ext cx="4470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0226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</a:t>
            </a:r>
            <a:r>
              <a:rPr lang="en-US" dirty="0" err="1"/>
              <a:t>postmolt</a:t>
            </a:r>
            <a:r>
              <a:rPr lang="en-US" dirty="0"/>
              <a:t> &amp; increment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5D3C6F-7EFC-CE43-A541-EB39C64B8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124" y="1402080"/>
            <a:ext cx="7710062" cy="5455920"/>
          </a:xfrm>
        </p:spPr>
      </p:pic>
      <p:sp>
        <p:nvSpPr>
          <p:cNvPr id="5" name="TextBox 4"/>
          <p:cNvSpPr txBox="1"/>
          <p:nvPr/>
        </p:nvSpPr>
        <p:spPr>
          <a:xfrm>
            <a:off x="7900014" y="1908489"/>
            <a:ext cx="386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Correlation = -0.77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E71F4-7F48-524B-841B-5DFAFA6E579C}"/>
              </a:ext>
            </a:extLst>
          </p:cNvPr>
          <p:cNvSpPr txBox="1"/>
          <p:nvPr/>
        </p:nvSpPr>
        <p:spPr>
          <a:xfrm>
            <a:off x="8751860" y="4130040"/>
            <a:ext cx="226863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Rough linear association</a:t>
            </a:r>
          </a:p>
        </p:txBody>
      </p:sp>
    </p:spTree>
    <p:extLst>
      <p:ext uri="{BB962C8B-B14F-4D97-AF65-F5344CB8AC3E}">
        <p14:creationId xmlns:p14="http://schemas.microsoft.com/office/powerpoint/2010/main" val="20232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752" y="1481646"/>
            <a:ext cx="8674608" cy="4285170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use </a:t>
            </a:r>
            <a:r>
              <a:rPr lang="en-US" dirty="0" err="1"/>
              <a:t>postmolt</a:t>
            </a:r>
            <a:r>
              <a:rPr lang="en-US" dirty="0"/>
              <a:t> carapace size to predict the growth increment?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e.g., what do we predict for  growth increment of a crab with 135 mm </a:t>
            </a:r>
            <a:r>
              <a:rPr lang="en-US" dirty="0" err="1"/>
              <a:t>postmolt</a:t>
            </a:r>
            <a:r>
              <a:rPr lang="en-US" dirty="0"/>
              <a:t> carapace?</a:t>
            </a:r>
          </a:p>
        </p:txBody>
      </p:sp>
    </p:spTree>
    <p:extLst>
      <p:ext uri="{BB962C8B-B14F-4D97-AF65-F5344CB8AC3E}">
        <p14:creationId xmlns:p14="http://schemas.microsoft.com/office/powerpoint/2010/main" val="136424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Crabs with </a:t>
            </a:r>
            <a:r>
              <a:rPr lang="en-US" dirty="0" err="1"/>
              <a:t>postmolt</a:t>
            </a:r>
            <a:r>
              <a:rPr lang="en-US" dirty="0"/>
              <a:t> size 135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7B049-D848-1C4A-A3ED-390C1533E3FC}"/>
              </a:ext>
            </a:extLst>
          </p:cNvPr>
          <p:cNvSpPr txBox="1"/>
          <p:nvPr/>
        </p:nvSpPr>
        <p:spPr>
          <a:xfrm>
            <a:off x="8102991" y="1184573"/>
            <a:ext cx="369855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(to the nearest 2.5 mm)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C14902-9792-6542-9BDA-94E3DDA6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" y="1662567"/>
            <a:ext cx="7437120" cy="50250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A651B1-EE82-CF4D-B578-03C26B83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9583" y="1772966"/>
            <a:ext cx="4599779" cy="4024386"/>
          </a:xfrm>
        </p:spPr>
      </p:pic>
    </p:spTree>
    <p:extLst>
      <p:ext uri="{BB962C8B-B14F-4D97-AF65-F5344CB8AC3E}">
        <p14:creationId xmlns:p14="http://schemas.microsoft.com/office/powerpoint/2010/main" val="12367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Crabs with </a:t>
            </a:r>
            <a:r>
              <a:rPr lang="en-US" dirty="0" err="1"/>
              <a:t>postmolt</a:t>
            </a:r>
            <a:r>
              <a:rPr lang="en-US" dirty="0"/>
              <a:t> size 135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7B049-D848-1C4A-A3ED-390C1533E3FC}"/>
              </a:ext>
            </a:extLst>
          </p:cNvPr>
          <p:cNvSpPr txBox="1"/>
          <p:nvPr/>
        </p:nvSpPr>
        <p:spPr>
          <a:xfrm>
            <a:off x="7935503" y="1142762"/>
            <a:ext cx="365877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(to the nearest 2.5 mm)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A651B1-EE82-CF4D-B578-03C26B832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67" y="1882694"/>
            <a:ext cx="4599779" cy="40243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2DC6A-D42F-7E4F-AA26-24BEDB2A42B4}"/>
              </a:ext>
            </a:extLst>
          </p:cNvPr>
          <p:cNvSpPr txBox="1"/>
          <p:nvPr/>
        </p:nvSpPr>
        <p:spPr>
          <a:xfrm>
            <a:off x="6169152" y="1987296"/>
            <a:ext cx="4623816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How would we summarize the growth increment for this subgroup?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1A249-3A87-6F4F-99BB-0231061C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04" y="4416879"/>
            <a:ext cx="38862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8CF79-C72C-D14E-895C-CEEA11993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139" y="5716380"/>
            <a:ext cx="1587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 Distribution for fixed Post size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7FE1C7F-360D-F840-9FB8-578942862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604" y="4105101"/>
            <a:ext cx="3336798" cy="248920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56E9C9-023C-5F4B-A644-F924C80D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28" y="4024138"/>
            <a:ext cx="3283730" cy="248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CDF4D8-FA01-2C47-826D-47477DB29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6" y="4098338"/>
            <a:ext cx="3336798" cy="241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9C2829-5D6C-F54A-8DB4-DABAB31AD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604" y="1627688"/>
            <a:ext cx="3336798" cy="241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D72F5E-0B4A-A842-97C1-C5AC049AF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907" y="1646238"/>
            <a:ext cx="3336798" cy="241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57E117-45F6-2F46-A0A9-85FC88B41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62" y="1609138"/>
            <a:ext cx="3445546" cy="24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4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bin of crabs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(</a:t>
            </a:r>
            <a:r>
              <a:rPr lang="en-US" dirty="0" err="1"/>
              <a:t>postmolt</a:t>
            </a:r>
            <a:r>
              <a:rPr lang="en-US" dirty="0"/>
              <a:t> size, growth increment)</a:t>
            </a:r>
          </a:p>
          <a:p>
            <a:pPr>
              <a:buNone/>
            </a:pPr>
            <a:r>
              <a:rPr lang="en-US" dirty="0"/>
              <a:t>For a bin of crabs with same </a:t>
            </a:r>
            <a:r>
              <a:rPr lang="en-US" dirty="0" err="1"/>
              <a:t>postmolt</a:t>
            </a:r>
            <a:r>
              <a:rPr lang="en-US" dirty="0"/>
              <a:t> size, predict increment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B46E6-9417-734B-90EE-21AAEAF5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518" y="3813856"/>
            <a:ext cx="37211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A6046-1058-9E40-AC9F-8512846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21" y="1825625"/>
            <a:ext cx="689610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F1D4EE-C592-7941-BEC8-EB34716FA025}"/>
              </a:ext>
            </a:extLst>
          </p:cNvPr>
          <p:cNvSpPr txBox="1"/>
          <p:nvPr/>
        </p:nvSpPr>
        <p:spPr>
          <a:xfrm>
            <a:off x="838200" y="5257800"/>
            <a:ext cx="938348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We find the constant that minimizes L</a:t>
            </a:r>
            <a:r>
              <a:rPr lang="en-US" sz="2800" baseline="-25000" dirty="0"/>
              <a:t>2</a:t>
            </a:r>
            <a:r>
              <a:rPr lang="en-US" sz="2800" dirty="0"/>
              <a:t> empirical risk for the growth increment of crabs in a bin</a:t>
            </a:r>
          </a:p>
        </p:txBody>
      </p:sp>
    </p:spTree>
    <p:extLst>
      <p:ext uri="{BB962C8B-B14F-4D97-AF65-F5344CB8AC3E}">
        <p14:creationId xmlns:p14="http://schemas.microsoft.com/office/powerpoint/2010/main" val="89647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Avg</a:t>
            </a:r>
            <a:r>
              <a:rPr lang="en-US" dirty="0"/>
              <a:t> Increment for each </a:t>
            </a:r>
            <a:r>
              <a:rPr lang="en-US" dirty="0" err="1"/>
              <a:t>postmolt</a:t>
            </a:r>
            <a:r>
              <a:rPr lang="en-US" dirty="0"/>
              <a:t> bin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1EEF8D-7902-DF4A-AC98-36D71774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457" y="1646238"/>
            <a:ext cx="8948057" cy="5290457"/>
          </a:xfrm>
        </p:spPr>
      </p:pic>
    </p:spTree>
    <p:extLst>
      <p:ext uri="{BB962C8B-B14F-4D97-AF65-F5344CB8AC3E}">
        <p14:creationId xmlns:p14="http://schemas.microsoft.com/office/powerpoint/2010/main" val="2073189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 Roughly fall on a 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8140CB-D07F-AD43-B376-8221A94A6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E5C6C-D1A7-8E49-B744-ED39AD81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1646238"/>
            <a:ext cx="8948057" cy="5290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6721B0-3758-544B-9A7A-9F86CDB96ACF}"/>
              </a:ext>
            </a:extLst>
          </p:cNvPr>
          <p:cNvSpPr txBox="1"/>
          <p:nvPr/>
        </p:nvSpPr>
        <p:spPr>
          <a:xfrm>
            <a:off x="9149542" y="4971356"/>
            <a:ext cx="304245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And,  using all of the data gives us a a better fit</a:t>
            </a:r>
          </a:p>
        </p:txBody>
      </p:sp>
    </p:spTree>
    <p:extLst>
      <p:ext uri="{BB962C8B-B14F-4D97-AF65-F5344CB8AC3E}">
        <p14:creationId xmlns:p14="http://schemas.microsoft.com/office/powerpoint/2010/main" val="15792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Average Empirical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all of the data together: </a:t>
            </a:r>
          </a:p>
          <a:p>
            <a:pPr>
              <a:buNone/>
            </a:pPr>
            <a:r>
              <a:rPr lang="en-US" dirty="0"/>
              <a:t>Minimize empirical risk for estimating crab increment by a linear function of </a:t>
            </a:r>
            <a:r>
              <a:rPr lang="en-US" dirty="0" err="1"/>
              <a:t>postmolt</a:t>
            </a:r>
            <a:r>
              <a:rPr lang="en-US" dirty="0"/>
              <a:t> size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C7A9-100C-6440-AA3E-82E98873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895" y="3581273"/>
            <a:ext cx="4671785" cy="14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CC41-476D-1B47-92C2-3D9374E0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79652-18A1-D143-872E-D49948E31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simple linear regression, including</a:t>
            </a:r>
          </a:p>
          <a:p>
            <a:pPr lvl="1"/>
            <a:r>
              <a:rPr lang="en-US" dirty="0"/>
              <a:t>Least squares</a:t>
            </a:r>
          </a:p>
          <a:p>
            <a:pPr lvl="1"/>
            <a:r>
              <a:rPr lang="en-US" dirty="0"/>
              <a:t>Correlation</a:t>
            </a:r>
          </a:p>
          <a:p>
            <a:pPr lvl="1"/>
            <a:r>
              <a:rPr lang="en-US" dirty="0"/>
              <a:t>Prediction</a:t>
            </a:r>
          </a:p>
          <a:p>
            <a:pPr lvl="1"/>
            <a:r>
              <a:rPr lang="en-US" dirty="0"/>
              <a:t>Inference </a:t>
            </a:r>
          </a:p>
          <a:p>
            <a:pPr lvl="1"/>
            <a:r>
              <a:rPr lang="en-US" dirty="0"/>
              <a:t>Hypothesis testing</a:t>
            </a:r>
          </a:p>
          <a:p>
            <a:r>
              <a:rPr lang="en-US" dirty="0"/>
              <a:t>Connect regression to L</a:t>
            </a:r>
            <a:r>
              <a:rPr lang="en-US" baseline="-25000" dirty="0"/>
              <a:t>2</a:t>
            </a:r>
            <a:r>
              <a:rPr lang="en-US" dirty="0"/>
              <a:t> loss minimization</a:t>
            </a:r>
          </a:p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942852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826"/>
            <a:ext cx="5257800" cy="990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Derivative with respect to </a:t>
            </a:r>
            <a:r>
              <a:rPr lang="en-US" i="1" dirty="0"/>
              <a:t>a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Derivative with respect to b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Set to 0 and solve for a and 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686" y="2382555"/>
            <a:ext cx="39370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45" y="4522484"/>
            <a:ext cx="4356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6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0937-B00D-0A4D-AFC6-7C6936E8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Minimization: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21FBA-263C-7C40-98B6-C68C118B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1257" y="577358"/>
            <a:ext cx="2093188" cy="559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2E63E-9A32-DF4C-B021-A28D0E96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57" y="1448875"/>
            <a:ext cx="2397988" cy="567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24889-CF3C-EB40-B8C9-77822406A2B1}"/>
              </a:ext>
            </a:extLst>
          </p:cNvPr>
          <p:cNvSpPr txBox="1"/>
          <p:nvPr/>
        </p:nvSpPr>
        <p:spPr>
          <a:xfrm>
            <a:off x="643465" y="2359528"/>
            <a:ext cx="592666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Nice interpretation:</a:t>
            </a:r>
          </a:p>
          <a:p>
            <a:r>
              <a:rPr lang="en-US" sz="2400" dirty="0"/>
              <a:t>Predict growth increment to be</a:t>
            </a:r>
          </a:p>
          <a:p>
            <a:r>
              <a:rPr lang="en-US" sz="2400" dirty="0"/>
              <a:t> 30 mm less 10% of the </a:t>
            </a:r>
            <a:r>
              <a:rPr lang="en-US" sz="2400" dirty="0" err="1"/>
              <a:t>postmolt</a:t>
            </a:r>
            <a:r>
              <a:rPr lang="en-US" sz="2400" dirty="0"/>
              <a:t>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AA1A5-9A37-644B-95AC-EBB24E252C6D}"/>
              </a:ext>
            </a:extLst>
          </p:cNvPr>
          <p:cNvSpPr txBox="1"/>
          <p:nvPr/>
        </p:nvSpPr>
        <p:spPr>
          <a:xfrm>
            <a:off x="753534" y="3861529"/>
            <a:ext cx="352213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For a 135 mm </a:t>
            </a:r>
            <a:r>
              <a:rPr lang="en-US" sz="2400" dirty="0" err="1"/>
              <a:t>postmolt</a:t>
            </a:r>
            <a:r>
              <a:rPr lang="en-US" sz="2400" dirty="0"/>
              <a:t> crab, we predict its increment was </a:t>
            </a:r>
          </a:p>
          <a:p>
            <a:r>
              <a:rPr lang="en-US" sz="2400" dirty="0"/>
              <a:t>30 – 0.1x135 = 16.5 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D043E-EF8D-BE49-8A25-6EA7D7E9D1D5}"/>
              </a:ext>
            </a:extLst>
          </p:cNvPr>
          <p:cNvSpPr txBox="1"/>
          <p:nvPr/>
        </p:nvSpPr>
        <p:spPr>
          <a:xfrm>
            <a:off x="5953125" y="3779274"/>
            <a:ext cx="3522133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Our binned mean was </a:t>
            </a:r>
          </a:p>
          <a:p>
            <a:r>
              <a:rPr lang="en-US" sz="2400" dirty="0"/>
              <a:t>15.6 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3A276-9584-BD4A-BC8C-1AA47B6D4712}"/>
              </a:ext>
            </a:extLst>
          </p:cNvPr>
          <p:cNvSpPr txBox="1"/>
          <p:nvPr/>
        </p:nvSpPr>
        <p:spPr>
          <a:xfrm>
            <a:off x="5953125" y="4804315"/>
            <a:ext cx="51299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Which is better?</a:t>
            </a:r>
          </a:p>
          <a:p>
            <a:endParaRPr lang="en-US" sz="2400" dirty="0"/>
          </a:p>
          <a:p>
            <a:r>
              <a:rPr lang="en-US" sz="2400" dirty="0"/>
              <a:t>If the relationship is roughly linear, then using all of the data to fit the line gives a better prediction</a:t>
            </a:r>
          </a:p>
        </p:txBody>
      </p:sp>
    </p:spTree>
    <p:extLst>
      <p:ext uri="{BB962C8B-B14F-4D97-AF65-F5344CB8AC3E}">
        <p14:creationId xmlns:p14="http://schemas.microsoft.com/office/powerpoint/2010/main" val="48112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Fitted parameters:        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6"/>
            <a:ext cx="3129643" cy="91073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Regression line:</a:t>
            </a:r>
          </a:p>
          <a:p>
            <a:pPr marL="14287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C50FA-74FF-C048-97C1-2674463F286C}"/>
              </a:ext>
            </a:extLst>
          </p:cNvPr>
          <p:cNvGrpSpPr/>
          <p:nvPr/>
        </p:nvGrpSpPr>
        <p:grpSpPr>
          <a:xfrm>
            <a:off x="7917754" y="983456"/>
            <a:ext cx="2070100" cy="1752906"/>
            <a:chOff x="9040155" y="891958"/>
            <a:chExt cx="2070100" cy="17529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4605" y="1616164"/>
              <a:ext cx="1981200" cy="1028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0155" y="891958"/>
              <a:ext cx="2070100" cy="5334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24" y="1653958"/>
            <a:ext cx="2082800" cy="53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4928009"/>
            <a:ext cx="9194104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For an </a:t>
            </a:r>
            <a:r>
              <a:rPr lang="en-US" sz="2800" b="1" dirty="0"/>
              <a:t>x</a:t>
            </a:r>
            <a:r>
              <a:rPr lang="en-US" sz="2800" dirty="0"/>
              <a:t> that is, say 2 standard units above/below average, the regression line estimates y to be 2r standard units above/below average.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9DEB80-B9DD-6D42-8AEB-2677F0F86ECB}"/>
              </a:ext>
            </a:extLst>
          </p:cNvPr>
          <p:cNvGrpSpPr/>
          <p:nvPr/>
        </p:nvGrpSpPr>
        <p:grpSpPr>
          <a:xfrm>
            <a:off x="838200" y="3128902"/>
            <a:ext cx="7735786" cy="1776095"/>
            <a:chOff x="1028700" y="3372102"/>
            <a:chExt cx="7735786" cy="17760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7935" y="3695071"/>
              <a:ext cx="5936551" cy="14531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EEDFB4-5C77-0441-93C1-F6C29975E81E}"/>
                </a:ext>
              </a:extLst>
            </p:cNvPr>
            <p:cNvSpPr txBox="1"/>
            <p:nvPr/>
          </p:nvSpPr>
          <p:spPr>
            <a:xfrm>
              <a:off x="1028700" y="3372102"/>
              <a:ext cx="4265124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Rearrange terms: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E9575-679B-2A46-A32E-AE6D112A2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Least Squares Regression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E8BE5B-84A0-0B40-A6C9-ECD93B8A2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852971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D83B7C-556A-E24C-8452-ECBDBA080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88DE70-D91B-104B-8367-3E6F93DA7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 measures the strength of linear association between x and 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 is a measure for two quantitative variables</a:t>
            </a:r>
          </a:p>
          <a:p>
            <a:r>
              <a:rPr lang="en-US" dirty="0"/>
              <a:t>Need to plot the data to check if the relationship is linear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92" y="3372644"/>
            <a:ext cx="6908800" cy="1257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7C0349-1113-FF4A-8E3D-5D60E5CFB95C}"/>
              </a:ext>
            </a:extLst>
          </p:cNvPr>
          <p:cNvGrpSpPr/>
          <p:nvPr/>
        </p:nvGrpSpPr>
        <p:grpSpPr>
          <a:xfrm>
            <a:off x="5833563" y="5054723"/>
            <a:ext cx="4232972" cy="1097057"/>
            <a:chOff x="6315701" y="4988900"/>
            <a:chExt cx="4232972" cy="1097057"/>
          </a:xfrm>
        </p:grpSpPr>
        <p:sp>
          <p:nvSpPr>
            <p:cNvPr id="6" name="TextBox 5"/>
            <p:cNvSpPr txBox="1"/>
            <p:nvPr/>
          </p:nvSpPr>
          <p:spPr>
            <a:xfrm>
              <a:off x="6315701" y="4988900"/>
              <a:ext cx="423297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Correlation is   unitless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0D1073-596E-E74C-8465-28EC2F21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701" y="5565257"/>
              <a:ext cx="3505200" cy="52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5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/>
              <a:t>Example Correlations for data with positive linear association (SDs =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458B-AEAB-F444-BD54-575EC5799167}"/>
              </a:ext>
            </a:extLst>
          </p:cNvPr>
          <p:cNvSpPr txBox="1"/>
          <p:nvPr/>
        </p:nvSpPr>
        <p:spPr>
          <a:xfrm>
            <a:off x="1041720" y="5613721"/>
            <a:ext cx="546325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Should scale the data to have SD 1 before visually assessing the linear association</a:t>
            </a:r>
          </a:p>
        </p:txBody>
      </p:sp>
      <p:pic>
        <p:nvPicPr>
          <p:cNvPr id="6" name="Content Placeholder 5" descr="ExampleCors.pdf"/>
          <p:cNvPicPr>
            <a:picLocks noGrp="1" noChangeAspect="1"/>
          </p:cNvPicPr>
          <p:nvPr>
            <p:ph idx="1"/>
          </p:nvPr>
        </p:nvPicPr>
        <p:blipFill>
          <a:blip r:embed="rId2"/>
          <a:srcRect t="-23080" b="-2308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D9E836-A4B4-8444-88F8-743DE412F04F}"/>
              </a:ext>
            </a:extLst>
          </p:cNvPr>
          <p:cNvSpPr/>
          <p:nvPr/>
        </p:nvSpPr>
        <p:spPr>
          <a:xfrm>
            <a:off x="1534886" y="2481943"/>
            <a:ext cx="1861457" cy="212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A7EEB-1EFA-7B4A-8C1F-10389AAD5375}"/>
              </a:ext>
            </a:extLst>
          </p:cNvPr>
          <p:cNvSpPr/>
          <p:nvPr/>
        </p:nvSpPr>
        <p:spPr>
          <a:xfrm>
            <a:off x="5165271" y="2481942"/>
            <a:ext cx="1861457" cy="212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C569A-8EE9-E043-B588-FC1000C2EBEE}"/>
              </a:ext>
            </a:extLst>
          </p:cNvPr>
          <p:cNvSpPr/>
          <p:nvPr/>
        </p:nvSpPr>
        <p:spPr>
          <a:xfrm>
            <a:off x="8795656" y="2481941"/>
            <a:ext cx="1861457" cy="212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00C5F-7348-0447-973C-9010DCC45B87}"/>
              </a:ext>
            </a:extLst>
          </p:cNvPr>
          <p:cNvSpPr txBox="1"/>
          <p:nvPr/>
        </p:nvSpPr>
        <p:spPr>
          <a:xfrm>
            <a:off x="10505440" y="320675"/>
            <a:ext cx="107696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0.95</a:t>
            </a:r>
          </a:p>
          <a:p>
            <a:r>
              <a:rPr lang="en-US" sz="2800" dirty="0"/>
              <a:t>0.75</a:t>
            </a:r>
          </a:p>
          <a:p>
            <a:r>
              <a:rPr lang="en-US" sz="2800" dirty="0"/>
              <a:t>0.50</a:t>
            </a:r>
          </a:p>
          <a:p>
            <a:r>
              <a:rPr lang="en-US" sz="2800" dirty="0"/>
              <a:t>0.30</a:t>
            </a:r>
          </a:p>
          <a:p>
            <a:r>
              <a:rPr lang="en-US" sz="2800" dirty="0"/>
              <a:t>0.10</a:t>
            </a:r>
          </a:p>
        </p:txBody>
      </p:sp>
    </p:spTree>
    <p:extLst>
      <p:ext uri="{BB962C8B-B14F-4D97-AF65-F5344CB8AC3E}">
        <p14:creationId xmlns:p14="http://schemas.microsoft.com/office/powerpoint/2010/main" val="138204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regression line and correlation</a:t>
            </a:r>
          </a:p>
        </p:txBody>
      </p:sp>
      <p:pic>
        <p:nvPicPr>
          <p:cNvPr id="4" name="Content Placeholder 3" descr="1RegressionOverview-anscombeEx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286602" y="1534886"/>
            <a:ext cx="11427911" cy="5089612"/>
          </a:xfrm>
        </p:spPr>
      </p:pic>
      <p:sp>
        <p:nvSpPr>
          <p:cNvPr id="5" name="TextBox 4"/>
          <p:cNvSpPr txBox="1"/>
          <p:nvPr/>
        </p:nvSpPr>
        <p:spPr>
          <a:xfrm>
            <a:off x="764088" y="2755108"/>
            <a:ext cx="26816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Graphical methods are important for assessing linearity</a:t>
            </a:r>
          </a:p>
        </p:txBody>
      </p:sp>
    </p:spTree>
    <p:extLst>
      <p:ext uri="{BB962C8B-B14F-4D97-AF65-F5344CB8AC3E}">
        <p14:creationId xmlns:p14="http://schemas.microsoft.com/office/powerpoint/2010/main" val="4195759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this is not an experiment where we controlled the size of the </a:t>
            </a:r>
            <a:r>
              <a:rPr lang="en-US" dirty="0" err="1"/>
              <a:t>postmolt</a:t>
            </a:r>
            <a:r>
              <a:rPr lang="en-US" dirty="0"/>
              <a:t> size of the crab and observed its growth, we can not make any causal conclusions  </a:t>
            </a:r>
          </a:p>
          <a:p>
            <a:r>
              <a:rPr lang="en-US" dirty="0"/>
              <a:t>With observational studies we can observe and describe relationships. </a:t>
            </a:r>
          </a:p>
          <a:p>
            <a:r>
              <a:rPr lang="en-US" dirty="0"/>
              <a:t>We can make predictions, but we need to be careful about the interpretation of the models that we build.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6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other variable(s) that is highly correlated with x. </a:t>
            </a:r>
          </a:p>
          <a:p>
            <a:r>
              <a:rPr lang="en-US" dirty="0"/>
              <a:t>Correlation is still informative, even if we can’t assign causality. </a:t>
            </a:r>
          </a:p>
          <a:p>
            <a:r>
              <a:rPr lang="en-US" dirty="0"/>
              <a:t>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79B4-172A-5340-9242-36BEEF5C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503555"/>
            <a:ext cx="5045710" cy="2940685"/>
          </a:xfrm>
        </p:spPr>
        <p:txBody>
          <a:bodyPr>
            <a:normAutofit/>
          </a:bodyPr>
          <a:lstStyle/>
          <a:p>
            <a:r>
              <a:rPr lang="en-US" dirty="0"/>
              <a:t>Great </a:t>
            </a:r>
            <a:r>
              <a:rPr lang="en-US" dirty="0" err="1"/>
              <a:t>ShakeOut</a:t>
            </a:r>
            <a:br>
              <a:rPr lang="en-US" dirty="0"/>
            </a:br>
            <a:r>
              <a:rPr lang="en-US" dirty="0"/>
              <a:t>Earthquake Drill</a:t>
            </a:r>
            <a:br>
              <a:rPr lang="en-US" dirty="0"/>
            </a:br>
            <a:r>
              <a:rPr lang="en-US" dirty="0"/>
              <a:t>10/17 @ 10:17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EAC8C-BB7B-3747-9C25-B161E08D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40" y="320675"/>
            <a:ext cx="4790440" cy="391839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292E3-27B7-DC41-9043-90C5EAFA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850" y="3726160"/>
            <a:ext cx="8408670" cy="2767780"/>
          </a:xfrm>
        </p:spPr>
      </p:pic>
    </p:spTree>
    <p:extLst>
      <p:ext uri="{BB962C8B-B14F-4D97-AF65-F5344CB8AC3E}">
        <p14:creationId xmlns:p14="http://schemas.microsoft.com/office/powerpoint/2010/main" val="2115891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perfect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397"/>
            <a:ext cx="7206343" cy="4351339"/>
          </a:xfrm>
        </p:spPr>
        <p:txBody>
          <a:bodyPr/>
          <a:lstStyle/>
          <a:p>
            <a:r>
              <a:rPr lang="en-US" i="1" dirty="0"/>
              <a:t>score</a:t>
            </a:r>
            <a:r>
              <a:rPr lang="en-US" dirty="0"/>
              <a:t> on quiz (out of 25 points)</a:t>
            </a:r>
          </a:p>
          <a:p>
            <a:r>
              <a:rPr lang="en-US" i="1" dirty="0" err="1"/>
              <a:t>points_lost</a:t>
            </a:r>
            <a:r>
              <a:rPr lang="en-US" i="1" dirty="0"/>
              <a:t> </a:t>
            </a:r>
            <a:r>
              <a:rPr lang="en-US" dirty="0"/>
              <a:t>on quiz</a:t>
            </a:r>
          </a:p>
          <a:p>
            <a:r>
              <a:rPr lang="en-US" dirty="0"/>
              <a:t>The scatter plot of (</a:t>
            </a:r>
            <a:r>
              <a:rPr lang="en-US" i="1" dirty="0"/>
              <a:t>score, </a:t>
            </a:r>
            <a:r>
              <a:rPr lang="en-US" i="1" dirty="0" err="1"/>
              <a:t>points_lost</a:t>
            </a:r>
            <a:r>
              <a:rPr lang="en-US" dirty="0"/>
              <a:t>) shows all the points fall on a  line</a:t>
            </a:r>
          </a:p>
          <a:p>
            <a:r>
              <a:rPr lang="en-US" dirty="0"/>
              <a:t>What’s the correlation between the </a:t>
            </a:r>
            <a:r>
              <a:rPr lang="en-US" i="1" dirty="0"/>
              <a:t>score</a:t>
            </a:r>
            <a:r>
              <a:rPr lang="en-US" dirty="0"/>
              <a:t> and </a:t>
            </a:r>
            <a:r>
              <a:rPr lang="en-US" i="1" dirty="0" err="1"/>
              <a:t>points_lost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68A0D2-D82C-944E-9C3B-B207089FB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026543"/>
              </p:ext>
            </p:extLst>
          </p:nvPr>
        </p:nvGraphicFramePr>
        <p:xfrm>
          <a:off x="8218311" y="1913429"/>
          <a:ext cx="204329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645">
                  <a:extLst>
                    <a:ext uri="{9D8B030D-6E8A-4147-A177-3AD203B41FA5}">
                      <a16:colId xmlns:a16="http://schemas.microsoft.com/office/drawing/2014/main" val="1780487535"/>
                    </a:ext>
                  </a:extLst>
                </a:gridCol>
                <a:gridCol w="1021645">
                  <a:extLst>
                    <a:ext uri="{9D8B030D-6E8A-4147-A177-3AD203B41FA5}">
                      <a16:colId xmlns:a16="http://schemas.microsoft.com/office/drawing/2014/main" val="2873356207"/>
                    </a:ext>
                  </a:extLst>
                </a:gridCol>
              </a:tblGrid>
              <a:tr h="219359"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  <a:p>
                      <a:r>
                        <a:rPr lang="en-US" dirty="0"/>
                        <a:t>lost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91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6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1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1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1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5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CDA3-104A-4741-9C28-34E5DABC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D55D-5AD9-1C4D-BE42-1B57DCF21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6B04-6CFF-254A-B1A2-E320840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6F185-405F-7248-9C32-0E9E2D73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9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F19F4A-A447-BF4D-9CFB-11B681794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591907"/>
            <a:ext cx="23622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B6AA1-C367-FA4A-93C8-706F53F9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72902"/>
            <a:ext cx="5600700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DA530-83A2-AA42-8F88-BDECA967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2379562"/>
            <a:ext cx="9194800" cy="11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22DE9-39F0-284C-9A7F-46AFE85EB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3678177"/>
            <a:ext cx="47879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4D414-F8B1-7B48-B8DD-D1649A9F1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5113438"/>
            <a:ext cx="4445000" cy="116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AA43F-27A4-0843-A12D-48CE9466F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296" y="5380137"/>
            <a:ext cx="1339948" cy="55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DCCF43-D81A-A340-AFD1-75B2244C0C94}"/>
              </a:ext>
            </a:extLst>
          </p:cNvPr>
          <p:cNvSpPr txBox="1"/>
          <p:nvPr/>
        </p:nvSpPr>
        <p:spPr>
          <a:xfrm>
            <a:off x="7665156" y="485422"/>
            <a:ext cx="295768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Find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324154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7DCCF43-D81A-A340-AFD1-75B2244C0C94}"/>
              </a:ext>
            </a:extLst>
          </p:cNvPr>
          <p:cNvSpPr txBox="1"/>
          <p:nvPr/>
        </p:nvSpPr>
        <p:spPr>
          <a:xfrm>
            <a:off x="582386" y="661872"/>
            <a:ext cx="1160961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In general, with a perfect linear association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32ECC-8251-B74E-8341-D02CB1B7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9" y="1791103"/>
            <a:ext cx="6263611" cy="47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88574C-AE8F-CF43-B2DD-7F0DFDCA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573145"/>
            <a:ext cx="3810000" cy="52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7A4223-C9C3-964B-B78F-142FCEFCE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2644248"/>
            <a:ext cx="2520456" cy="507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84D52D-F563-BF44-9728-5E86E6B05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99" y="4874541"/>
            <a:ext cx="3619003" cy="489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78E85B-CDFB-4F45-BAA3-23516E037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667" y="4874541"/>
            <a:ext cx="4108530" cy="4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CEDD0F-03AA-5845-A1DF-027064583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Fitted Values and Residuals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235CA5-BB8C-D04D-BF9A-4574E8BB9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66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3E6-5CA1-F148-8F6B-D2F072B4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C08A8-D55A-9949-821E-C30080EB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21" y="983456"/>
            <a:ext cx="6175024" cy="55909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786C1-6EB7-D04E-9237-292C7233D331}"/>
              </a:ext>
            </a:extLst>
          </p:cNvPr>
          <p:cNvSpPr txBox="1"/>
          <p:nvPr/>
        </p:nvSpPr>
        <p:spPr>
          <a:xfrm>
            <a:off x="8263467" y="2506133"/>
            <a:ext cx="2664177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5DD6C-ED16-464F-80F4-085E3735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55" y="3081161"/>
            <a:ext cx="1257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77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3E6-5CA1-F148-8F6B-D2F072B4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C08A8-D55A-9949-821E-C30080EB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21" y="983456"/>
            <a:ext cx="6175024" cy="5590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A1211-D391-B24C-B484-AB21C6A8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1" y="983457"/>
            <a:ext cx="6175024" cy="5590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7DEB7-1934-4F4D-BBE0-68D973EAF544}"/>
              </a:ext>
            </a:extLst>
          </p:cNvPr>
          <p:cNvSpPr txBox="1"/>
          <p:nvPr/>
        </p:nvSpPr>
        <p:spPr>
          <a:xfrm>
            <a:off x="7100710" y="1986845"/>
            <a:ext cx="378177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Regression Line minimizes the L</a:t>
            </a:r>
            <a:r>
              <a:rPr lang="en-US" sz="2400" baseline="-25000" dirty="0"/>
              <a:t>2 </a:t>
            </a:r>
            <a:r>
              <a:rPr lang="en-US" sz="2400" dirty="0"/>
              <a:t> loss between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and </a:t>
            </a:r>
            <a:r>
              <a:rPr lang="en-US" sz="2400" dirty="0" err="1"/>
              <a:t>a+bx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F83D9-68A9-294E-B5B2-A3EBC3654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645" y="3391956"/>
            <a:ext cx="4671785" cy="14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4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3E6-5CA1-F148-8F6B-D2F072B4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Fitted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C08A8-D55A-9949-821E-C30080EB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21" y="983456"/>
            <a:ext cx="6175024" cy="5590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A1211-D391-B24C-B484-AB21C6A8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1" y="983457"/>
            <a:ext cx="6175024" cy="5590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98267-F5C1-0646-82C2-B53A2E13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1" y="983455"/>
            <a:ext cx="6175024" cy="5590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58F3F-12C2-A347-9C6D-F844B34BF4A4}"/>
              </a:ext>
            </a:extLst>
          </p:cNvPr>
          <p:cNvSpPr txBox="1"/>
          <p:nvPr/>
        </p:nvSpPr>
        <p:spPr>
          <a:xfrm>
            <a:off x="6953956" y="1761067"/>
            <a:ext cx="323991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Predictions are points on the 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106F3-A97C-EF40-8717-1456F824A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511" y="2880078"/>
            <a:ext cx="20828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D3976-D1BC-6346-B9E2-2458AC87CB8E}"/>
              </a:ext>
            </a:extLst>
          </p:cNvPr>
          <p:cNvSpPr txBox="1"/>
          <p:nvPr/>
        </p:nvSpPr>
        <p:spPr>
          <a:xfrm>
            <a:off x="6953956" y="4030134"/>
            <a:ext cx="2661355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Given an </a:t>
            </a:r>
            <a:r>
              <a:rPr lang="en-US" sz="2400" i="1" dirty="0"/>
              <a:t>x </a:t>
            </a:r>
            <a:r>
              <a:rPr lang="en-US" sz="2400" dirty="0"/>
              <a:t>value, what is the prediction for </a:t>
            </a:r>
            <a:r>
              <a:rPr lang="en-US" sz="2400" i="1" dirty="0"/>
              <a:t>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5644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3E6-5CA1-F148-8F6B-D2F072B4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AKA Residuals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C08A8-D55A-9949-821E-C30080EB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21" y="983456"/>
            <a:ext cx="6175024" cy="5590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A1211-D391-B24C-B484-AB21C6A8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1" y="983457"/>
            <a:ext cx="6175024" cy="5590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98267-F5C1-0646-82C2-B53A2E13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21" y="983455"/>
            <a:ext cx="6175024" cy="5590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872D9-64F0-D443-90C1-C7233D8E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21" y="983455"/>
            <a:ext cx="6175024" cy="5590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6FCD3-B78A-D547-A5E0-5013F083A615}"/>
              </a:ext>
            </a:extLst>
          </p:cNvPr>
          <p:cNvSpPr txBox="1"/>
          <p:nvPr/>
        </p:nvSpPr>
        <p:spPr>
          <a:xfrm>
            <a:off x="7134578" y="1772356"/>
            <a:ext cx="292382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The errors (AKA residuals) in our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85285-F31A-0546-AA89-4A32FC46B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644" y="2982383"/>
            <a:ext cx="2235200" cy="41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83113-0155-E64B-9A09-671C6C375A27}"/>
              </a:ext>
            </a:extLst>
          </p:cNvPr>
          <p:cNvSpPr txBox="1"/>
          <p:nvPr/>
        </p:nvSpPr>
        <p:spPr>
          <a:xfrm>
            <a:off x="7224889" y="4075289"/>
            <a:ext cx="2833511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Note that these errors are vertical distances between the line and the points </a:t>
            </a:r>
          </a:p>
        </p:txBody>
      </p:sp>
    </p:spTree>
    <p:extLst>
      <p:ext uri="{BB962C8B-B14F-4D97-AF65-F5344CB8AC3E}">
        <p14:creationId xmlns:p14="http://schemas.microsoft.com/office/powerpoint/2010/main" val="281880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1"/>
            <a:ext cx="9686544" cy="2332037"/>
          </a:xfrm>
        </p:spPr>
        <p:txBody>
          <a:bodyPr>
            <a:normAutofit/>
          </a:bodyPr>
          <a:lstStyle/>
          <a:p>
            <a:r>
              <a:rPr lang="en-US" dirty="0"/>
              <a:t>Cancer Magister aka </a:t>
            </a:r>
            <a:br>
              <a:rPr lang="en-US" dirty="0"/>
            </a:br>
            <a:r>
              <a:rPr lang="en-US" dirty="0"/>
              <a:t>Dungeness Crab</a:t>
            </a:r>
          </a:p>
        </p:txBody>
      </p:sp>
      <p:pic>
        <p:nvPicPr>
          <p:cNvPr id="4" name="Content Placeholder 3" descr="dungenesscra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741" r="-18741"/>
          <a:stretch>
            <a:fillRect/>
          </a:stretch>
        </p:blipFill>
        <p:spPr>
          <a:xfrm>
            <a:off x="1689214" y="2219305"/>
            <a:ext cx="7167793" cy="3942010"/>
          </a:xfrm>
        </p:spPr>
      </p:pic>
      <p:sp>
        <p:nvSpPr>
          <p:cNvPr id="5" name="TextBox 4"/>
          <p:cNvSpPr txBox="1"/>
          <p:nvPr/>
        </p:nvSpPr>
        <p:spPr>
          <a:xfrm>
            <a:off x="8064217" y="5449841"/>
            <a:ext cx="283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crab photos courtesy of Oregon Fish and Wildlife</a:t>
            </a:r>
          </a:p>
        </p:txBody>
      </p:sp>
    </p:spTree>
    <p:extLst>
      <p:ext uri="{BB962C8B-B14F-4D97-AF65-F5344CB8AC3E}">
        <p14:creationId xmlns:p14="http://schemas.microsoft.com/office/powerpoint/2010/main" val="2243508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the pairs </a:t>
            </a:r>
          </a:p>
          <a:p>
            <a:r>
              <a:rPr lang="en-US" dirty="0"/>
              <a:t>Plot the pairs </a:t>
            </a:r>
          </a:p>
          <a:p>
            <a:r>
              <a:rPr lang="en-US" dirty="0"/>
              <a:t>Look for patterns in the residual plots</a:t>
            </a:r>
          </a:p>
          <a:p>
            <a:pPr lvl="1"/>
            <a:r>
              <a:rPr lang="en-US" dirty="0"/>
              <a:t>See no pattern – the relationship is well represented by a line</a:t>
            </a:r>
          </a:p>
          <a:p>
            <a:pPr lvl="1"/>
            <a:r>
              <a:rPr lang="en-US" dirty="0"/>
              <a:t>Curve – transformation or additional variable may be needed</a:t>
            </a:r>
          </a:p>
          <a:p>
            <a:pPr lvl="1"/>
            <a:r>
              <a:rPr lang="en-US" dirty="0"/>
              <a:t>Funneling – the accuracy of the regression line varies with the size of  </a:t>
            </a:r>
            <a:r>
              <a:rPr lang="en-US" dirty="0" err="1"/>
              <a:t>x</a:t>
            </a:r>
            <a:r>
              <a:rPr lang="en-US" dirty="0"/>
              <a:t>.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7CC60-D8EE-644A-9E18-32D684D76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55" y="1825625"/>
            <a:ext cx="12573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2D6A6-6557-C142-AE5D-37CA5EB4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055" y="2474912"/>
            <a:ext cx="121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 descr="residualPrePost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91832" y="1993900"/>
            <a:ext cx="6197600" cy="486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4537" y="1417639"/>
            <a:ext cx="4221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 the pairs 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postmolt</a:t>
            </a:r>
            <a:r>
              <a:rPr lang="en-US" sz="2800" dirty="0"/>
              <a:t> size, residual)</a:t>
            </a:r>
          </a:p>
        </p:txBody>
      </p:sp>
    </p:spTree>
    <p:extLst>
      <p:ext uri="{BB962C8B-B14F-4D97-AF65-F5344CB8AC3E}">
        <p14:creationId xmlns:p14="http://schemas.microsoft.com/office/powerpoint/2010/main" val="2967170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C96E2-AB20-834A-B86C-E88885E3C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 – Explained and Unexplained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D24CBC-EDB3-2840-B56E-94FA492A3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05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034B-7645-A440-ADFD-65EFD92B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Variation. AKA Sum of Squares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69328-8D63-684F-B330-7540E88E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16" y="1646238"/>
            <a:ext cx="232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9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034B-7645-A440-ADFD-65EFD92B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– Explained &amp; Unexplained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69328-8D63-684F-B330-7540E88E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67" y="1956289"/>
            <a:ext cx="23241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6F422-F197-A243-B7EF-D68CFC1B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48" y="1956289"/>
            <a:ext cx="46736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2094B-88BB-934A-AD04-FDECC02C0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148" y="3890303"/>
            <a:ext cx="589280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797312-2D78-B144-8DD1-EE957D2D103A}"/>
              </a:ext>
            </a:extLst>
          </p:cNvPr>
          <p:cNvSpPr txBox="1"/>
          <p:nvPr/>
        </p:nvSpPr>
        <p:spPr>
          <a:xfrm>
            <a:off x="4332849" y="5247249"/>
            <a:ext cx="239150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Unexplained </a:t>
            </a:r>
          </a:p>
          <a:p>
            <a:r>
              <a:rPr lang="en-US" sz="2400" dirty="0"/>
              <a:t>Variation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A5E28-2C6A-D848-9553-7A690508375C}"/>
              </a:ext>
            </a:extLst>
          </p:cNvPr>
          <p:cNvSpPr txBox="1"/>
          <p:nvPr/>
        </p:nvSpPr>
        <p:spPr>
          <a:xfrm>
            <a:off x="7580141" y="5247248"/>
            <a:ext cx="239150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Explained </a:t>
            </a:r>
          </a:p>
          <a:p>
            <a:r>
              <a:rPr lang="en-US" sz="2400" dirty="0"/>
              <a:t>Variation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BDFF2-5D57-A04A-89AD-ADD3E3003783}"/>
              </a:ext>
            </a:extLst>
          </p:cNvPr>
          <p:cNvSpPr txBox="1"/>
          <p:nvPr/>
        </p:nvSpPr>
        <p:spPr>
          <a:xfrm>
            <a:off x="983859" y="3474804"/>
            <a:ext cx="2391508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Total </a:t>
            </a:r>
          </a:p>
          <a:p>
            <a:r>
              <a:rPr lang="en-US" sz="2400" dirty="0"/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260116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41085" y="2165415"/>
            <a:ext cx="250521" cy="26304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55496" y="4488234"/>
            <a:ext cx="254696" cy="29853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3046" y="4273463"/>
            <a:ext cx="250521" cy="26304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81613" y="2296938"/>
            <a:ext cx="7139834" cy="28888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41085" y="3129558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0"/>
          </p:cNvCxnSpPr>
          <p:nvPr/>
        </p:nvCxnSpPr>
        <p:spPr>
          <a:xfrm flipH="1">
            <a:off x="7866345" y="2165415"/>
            <a:ext cx="1" cy="346946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129425" y="5595320"/>
            <a:ext cx="7878871" cy="791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31091" y="1921084"/>
            <a:ext cx="34447" cy="37533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233785" y="3768623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63" y="2096211"/>
            <a:ext cx="3429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195" y="5819084"/>
            <a:ext cx="368300" cy="2794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375986" y="1973772"/>
            <a:ext cx="14485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Regression line</a:t>
            </a:r>
          </a:p>
        </p:txBody>
      </p:sp>
      <p:sp>
        <p:nvSpPr>
          <p:cNvPr id="39" name="Oval 38"/>
          <p:cNvSpPr/>
          <p:nvPr/>
        </p:nvSpPr>
        <p:spPr>
          <a:xfrm>
            <a:off x="7741085" y="3752902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359046" y="3900147"/>
            <a:ext cx="4176" cy="169517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948314" y="3863919"/>
            <a:ext cx="4918031" cy="10597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710" y="3752902"/>
            <a:ext cx="228600" cy="381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396" y="5773268"/>
            <a:ext cx="241300" cy="2921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4686605" y="2142814"/>
            <a:ext cx="3144033" cy="74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7874175" y="3510419"/>
            <a:ext cx="2743306" cy="453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39036" y="375781"/>
            <a:ext cx="1108553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Regression from the Scatter Plot Perspective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774B0-5CC1-1149-A263-C5685C8CA59A}"/>
              </a:ext>
            </a:extLst>
          </p:cNvPr>
          <p:cNvSpPr txBox="1"/>
          <p:nvPr/>
        </p:nvSpPr>
        <p:spPr>
          <a:xfrm>
            <a:off x="7608865" y="1874417"/>
            <a:ext cx="68164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C8487-3071-CB43-9705-FC9DC3B4ED27}"/>
              </a:ext>
            </a:extLst>
          </p:cNvPr>
          <p:cNvSpPr txBox="1"/>
          <p:nvPr/>
        </p:nvSpPr>
        <p:spPr>
          <a:xfrm>
            <a:off x="10657543" y="3579473"/>
            <a:ext cx="68164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0A8C54-2AD3-B24F-8A08-DD4A6DDFF0B0}"/>
              </a:ext>
            </a:extLst>
          </p:cNvPr>
          <p:cNvSpPr txBox="1"/>
          <p:nvPr/>
        </p:nvSpPr>
        <p:spPr>
          <a:xfrm>
            <a:off x="4376255" y="1618065"/>
            <a:ext cx="68164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D0414B-9DFE-FF46-AF46-85B7A47AC5A4}"/>
              </a:ext>
            </a:extLst>
          </p:cNvPr>
          <p:cNvSpPr txBox="1"/>
          <p:nvPr/>
        </p:nvSpPr>
        <p:spPr>
          <a:xfrm>
            <a:off x="7595442" y="3532185"/>
            <a:ext cx="68164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6E0185-7E97-5541-ABE1-1905E49F1862}"/>
              </a:ext>
            </a:extLst>
          </p:cNvPr>
          <p:cNvSpPr txBox="1"/>
          <p:nvPr/>
        </p:nvSpPr>
        <p:spPr>
          <a:xfrm>
            <a:off x="7634663" y="2844004"/>
            <a:ext cx="35300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BB16D21-2DF5-404E-BEEA-C6EE7B09C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90" y="2385153"/>
            <a:ext cx="1257300" cy="4699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2463641-857F-6D47-B1E5-7087869B8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241" y="1618065"/>
            <a:ext cx="1257300" cy="469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E6E577-2A2E-A14D-9CD7-A542B7B7D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41" y="3229629"/>
            <a:ext cx="11303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5717D-D36D-D142-B3E1-09125D23E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27" y="4786771"/>
            <a:ext cx="317500" cy="279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ED420DE-C0B3-DB48-9F50-8C92A64FEB98}"/>
              </a:ext>
            </a:extLst>
          </p:cNvPr>
          <p:cNvSpPr txBox="1"/>
          <p:nvPr/>
        </p:nvSpPr>
        <p:spPr>
          <a:xfrm>
            <a:off x="6099220" y="3463734"/>
            <a:ext cx="40293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1C429-8617-0E46-AE99-52952E05D1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858" y="4059774"/>
            <a:ext cx="977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49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41085" y="2165415"/>
            <a:ext cx="250521" cy="26304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55496" y="4488234"/>
            <a:ext cx="254696" cy="29853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3046" y="4273463"/>
            <a:ext cx="250521" cy="26304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81613" y="2296938"/>
            <a:ext cx="7139834" cy="28888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41085" y="3129558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0"/>
          </p:cNvCxnSpPr>
          <p:nvPr/>
        </p:nvCxnSpPr>
        <p:spPr>
          <a:xfrm flipH="1">
            <a:off x="7866345" y="2165415"/>
            <a:ext cx="1" cy="346946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129425" y="5595320"/>
            <a:ext cx="7878871" cy="791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31091" y="1921084"/>
            <a:ext cx="34447" cy="37533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233785" y="3768623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63" y="2096211"/>
            <a:ext cx="3429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195" y="5819084"/>
            <a:ext cx="368300" cy="2794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375986" y="1973772"/>
            <a:ext cx="14485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Regression line</a:t>
            </a:r>
          </a:p>
        </p:txBody>
      </p:sp>
      <p:sp>
        <p:nvSpPr>
          <p:cNvPr id="39" name="Oval 38"/>
          <p:cNvSpPr/>
          <p:nvPr/>
        </p:nvSpPr>
        <p:spPr>
          <a:xfrm>
            <a:off x="7741085" y="3752902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359046" y="3900147"/>
            <a:ext cx="4176" cy="169517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948314" y="3863919"/>
            <a:ext cx="4918031" cy="10597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710" y="3752902"/>
            <a:ext cx="228600" cy="381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396" y="5773268"/>
            <a:ext cx="241300" cy="2921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4686605" y="2142814"/>
            <a:ext cx="3144033" cy="74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7874175" y="3510419"/>
            <a:ext cx="2743306" cy="453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39036" y="375781"/>
            <a:ext cx="1108553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Regression from the Scatter Plot Perspective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BB16D21-2DF5-404E-BEEA-C6EE7B09C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90" y="2385153"/>
            <a:ext cx="1257300" cy="4699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2463641-857F-6D47-B1E5-7087869B8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241" y="1618065"/>
            <a:ext cx="1257300" cy="469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E6E577-2A2E-A14D-9CD7-A542B7B7D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41" y="3229629"/>
            <a:ext cx="11303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5717D-D36D-D142-B3E1-09125D23E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27" y="4786771"/>
            <a:ext cx="3175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1C429-8617-0E46-AE99-52952E05D1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858" y="4059774"/>
            <a:ext cx="977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09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741085" y="2165415"/>
            <a:ext cx="250521" cy="26304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55496" y="4488234"/>
            <a:ext cx="254696" cy="29853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3046" y="4273463"/>
            <a:ext cx="250521" cy="26304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81613" y="2296938"/>
            <a:ext cx="7139834" cy="28888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41085" y="3129558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0"/>
          </p:cNvCxnSpPr>
          <p:nvPr/>
        </p:nvCxnSpPr>
        <p:spPr>
          <a:xfrm flipH="1">
            <a:off x="7866345" y="2165415"/>
            <a:ext cx="1" cy="346946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129425" y="5595320"/>
            <a:ext cx="7878871" cy="791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31091" y="1921084"/>
            <a:ext cx="34447" cy="37533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233785" y="3768623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63" y="2096211"/>
            <a:ext cx="342900" cy="30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195" y="5819084"/>
            <a:ext cx="368300" cy="2794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375986" y="1973772"/>
            <a:ext cx="14485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Regression line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26187" y="903437"/>
            <a:ext cx="4140158" cy="1935780"/>
            <a:chOff x="3726187" y="903437"/>
            <a:chExt cx="4140158" cy="193578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729" y="1589936"/>
              <a:ext cx="2235200" cy="4191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4722312" y="2089372"/>
              <a:ext cx="3144033" cy="749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726187" y="903437"/>
              <a:ext cx="2753509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Residual –</a:t>
              </a:r>
            </a:p>
            <a:p>
              <a:r>
                <a:rPr lang="en-US" dirty="0"/>
                <a:t>Unexplained variation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39036" y="375781"/>
            <a:ext cx="1108553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Regression from the Scatter Plot Perspective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867417-0B42-5A4D-9B44-57C09A52D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68" y="1738165"/>
            <a:ext cx="1257300" cy="4699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F262722-16E1-B747-85E0-7C69DF8FC8F2}"/>
              </a:ext>
            </a:extLst>
          </p:cNvPr>
          <p:cNvGrpSpPr/>
          <p:nvPr/>
        </p:nvGrpSpPr>
        <p:grpSpPr>
          <a:xfrm>
            <a:off x="7874175" y="2970313"/>
            <a:ext cx="3870234" cy="1164784"/>
            <a:chOff x="7874175" y="2970313"/>
            <a:chExt cx="3870234" cy="11647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F79ECF-03BE-C941-B010-6A66E48DBA9B}"/>
                </a:ext>
              </a:extLst>
            </p:cNvPr>
            <p:cNvGrpSpPr/>
            <p:nvPr/>
          </p:nvGrpSpPr>
          <p:grpSpPr>
            <a:xfrm>
              <a:off x="7874175" y="2970313"/>
              <a:ext cx="3870234" cy="1033516"/>
              <a:chOff x="7874175" y="2970313"/>
              <a:chExt cx="3870234" cy="1033516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6866" y="2970313"/>
                <a:ext cx="1257300" cy="46990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10295825" y="3357498"/>
                <a:ext cx="1448584" cy="64633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Explained variation</a:t>
                </a: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7874175" y="3510419"/>
                <a:ext cx="2743306" cy="4537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4769" y="3665197"/>
              <a:ext cx="1130300" cy="469900"/>
            </a:xfrm>
            <a:prstGeom prst="rect">
              <a:avLst/>
            </a:prstGeom>
          </p:spPr>
        </p:pic>
      </p:grpSp>
      <p:sp>
        <p:nvSpPr>
          <p:cNvPr id="39" name="Oval 38"/>
          <p:cNvSpPr/>
          <p:nvPr/>
        </p:nvSpPr>
        <p:spPr>
          <a:xfrm>
            <a:off x="7741085" y="3752902"/>
            <a:ext cx="250521" cy="263047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359046" y="3900147"/>
            <a:ext cx="4176" cy="169517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948314" y="3863919"/>
            <a:ext cx="4918031" cy="10597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710" y="3752902"/>
            <a:ext cx="228600" cy="381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396" y="5773268"/>
            <a:ext cx="241300" cy="2921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442949" y="3162079"/>
            <a:ext cx="14485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Point of averages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B95881-B716-D04E-800D-22E9A43383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7029" y="2778861"/>
            <a:ext cx="977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7C4D87-8763-1D44-904D-8975BDE1B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&amp; Inference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1BDFE0-552E-C643-A4F3-17B5867AD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3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508000"/>
            <a:ext cx="4203700" cy="2882900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Question: Do 720   5-kg cats produce more heat than 1 3600 kg elephant?</a:t>
            </a:r>
          </a:p>
        </p:txBody>
      </p:sp>
      <p:pic>
        <p:nvPicPr>
          <p:cNvPr id="4" name="Picture 3" descr="ca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90941"/>
            <a:ext cx="5909495" cy="48409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77900" y="5557811"/>
            <a:ext cx="9055100" cy="639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sz="3200" dirty="0"/>
              <a:t>Or, the story of the spherical cat</a:t>
            </a:r>
          </a:p>
        </p:txBody>
      </p:sp>
    </p:spTree>
    <p:extLst>
      <p:ext uri="{BB962C8B-B14F-4D97-AF65-F5344CB8AC3E}">
        <p14:creationId xmlns:p14="http://schemas.microsoft.com/office/powerpoint/2010/main" val="987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Fishing Regulations</a:t>
            </a:r>
          </a:p>
        </p:txBody>
      </p:sp>
      <p:pic>
        <p:nvPicPr>
          <p:cNvPr id="7" name="Content Placeholder 6" descr="crab-land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2371" b="-12371"/>
          <a:stretch>
            <a:fillRect/>
          </a:stretch>
        </p:blipFill>
        <p:spPr>
          <a:xfrm>
            <a:off x="6134100" y="-163286"/>
            <a:ext cx="5181600" cy="4351339"/>
          </a:xfrm>
        </p:spPr>
      </p:pic>
      <p:pic>
        <p:nvPicPr>
          <p:cNvPr id="6" name="Content Placeholder 4" descr="crab_landings.jpg">
            <a:extLst>
              <a:ext uri="{FF2B5EF4-FFF2-40B4-BE49-F238E27FC236}">
                <a16:creationId xmlns:a16="http://schemas.microsoft.com/office/drawing/2014/main" id="{8F9EF2C8-5573-A349-9724-3492DF82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383" r="-10383"/>
          <a:stretch>
            <a:fillRect/>
          </a:stretch>
        </p:blipFill>
        <p:spPr>
          <a:xfrm>
            <a:off x="1997529" y="3526972"/>
            <a:ext cx="10515600" cy="316853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52450" y="1646238"/>
            <a:ext cx="5181600" cy="4351339"/>
          </a:xfrm>
        </p:spPr>
        <p:txBody>
          <a:bodyPr/>
          <a:lstStyle/>
          <a:p>
            <a:r>
              <a:rPr lang="en-US" dirty="0"/>
              <a:t>Male crabs only</a:t>
            </a:r>
          </a:p>
          <a:p>
            <a:r>
              <a:rPr lang="en-US" dirty="0"/>
              <a:t>No fishing in mating season</a:t>
            </a:r>
          </a:p>
          <a:p>
            <a:r>
              <a:rPr lang="en-US" dirty="0"/>
              <a:t>Limits on the numbers caught</a:t>
            </a:r>
          </a:p>
          <a:p>
            <a:r>
              <a:rPr lang="en-US" dirty="0"/>
              <a:t>Lift Restrictions on Fishing Female Crabs?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Kleiber’s</a:t>
            </a:r>
            <a:r>
              <a:rPr lang="en-US" dirty="0"/>
              <a:t>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horse produce more heat per day </a:t>
            </a:r>
            <a:r>
              <a:rPr lang="en-US" i="1" dirty="0"/>
              <a:t>per kilogram </a:t>
            </a:r>
            <a:r>
              <a:rPr lang="en-US" dirty="0"/>
              <a:t>of body mass than a rat? </a:t>
            </a:r>
          </a:p>
          <a:p>
            <a:r>
              <a:rPr lang="en-US" dirty="0"/>
              <a:t>This is a question studied by </a:t>
            </a:r>
            <a:r>
              <a:rPr lang="en-US" dirty="0" err="1"/>
              <a:t>Kleiber</a:t>
            </a:r>
            <a:r>
              <a:rPr lang="en-US" dirty="0"/>
              <a:t> (1947), Clarke (2010) </a:t>
            </a:r>
          </a:p>
          <a:p>
            <a:r>
              <a:rPr lang="en-US" dirty="0"/>
              <a:t>Metabolic Rate:  kilocalories per day</a:t>
            </a:r>
          </a:p>
          <a:p>
            <a:r>
              <a:rPr lang="en-US" dirty="0"/>
              <a:t>Mass in kg</a:t>
            </a:r>
          </a:p>
          <a:p>
            <a:r>
              <a:rPr lang="en-US" dirty="0"/>
              <a:t>He measured 19 animals (mouse, dog, cat, goat, man, cow, elephant…)</a:t>
            </a:r>
          </a:p>
        </p:txBody>
      </p:sp>
    </p:spTree>
    <p:extLst>
      <p:ext uri="{BB962C8B-B14F-4D97-AF65-F5344CB8AC3E}">
        <p14:creationId xmlns:p14="http://schemas.microsoft.com/office/powerpoint/2010/main" val="772314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Kleiber’s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– a typical ”mammal” </a:t>
            </a:r>
          </a:p>
          <a:p>
            <a:r>
              <a:rPr lang="en-US" dirty="0"/>
              <a:t>Sampling Frame - - an experiment is not possible here</a:t>
            </a:r>
          </a:p>
          <a:p>
            <a:r>
              <a:rPr lang="en-US" dirty="0"/>
              <a:t>How were the subjects obtained?  From a population, a random sample, or a sample of convenience?</a:t>
            </a:r>
          </a:p>
          <a:p>
            <a:pPr marL="0" indent="0">
              <a:buNone/>
            </a:pPr>
            <a:r>
              <a:rPr lang="en-US" dirty="0"/>
              <a:t>	Sample of convenience</a:t>
            </a:r>
          </a:p>
        </p:txBody>
      </p:sp>
    </p:spTree>
    <p:extLst>
      <p:ext uri="{BB962C8B-B14F-4D97-AF65-F5344CB8AC3E}">
        <p14:creationId xmlns:p14="http://schemas.microsoft.com/office/powerpoint/2010/main" val="65944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Rate is highly skewed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52361" y="2116377"/>
            <a:ext cx="44171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Log Metabolic Rate is less skewed.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6" y="2485709"/>
            <a:ext cx="5486400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57" y="2485709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116377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is also highly skewed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2050" y="1793211"/>
            <a:ext cx="41461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Log Mass is less skewed. </a:t>
            </a:r>
          </a:p>
          <a:p>
            <a:r>
              <a:rPr lang="en-US" dirty="0"/>
              <a:t>The skew is in the other direction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6" y="211637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these two quantities vary together?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&amp; Explanatory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 is the response variable aka dependent variable</a:t>
            </a:r>
          </a:p>
          <a:p>
            <a:r>
              <a:rPr lang="en-US" dirty="0"/>
              <a:t>X is the explanatory variable aka independent variable aka feature</a:t>
            </a:r>
          </a:p>
          <a:p>
            <a:pPr marL="0" indent="0">
              <a:buNone/>
            </a:pPr>
            <a:r>
              <a:rPr lang="en-US" dirty="0"/>
              <a:t>Which is which in our example?</a:t>
            </a:r>
          </a:p>
          <a:p>
            <a:pPr marL="0" indent="0">
              <a:buNone/>
            </a:pPr>
            <a:r>
              <a:rPr lang="en-US" dirty="0"/>
              <a:t>Y - Metabolic Rate</a:t>
            </a:r>
          </a:p>
          <a:p>
            <a:pPr marL="0" indent="0">
              <a:buNone/>
            </a:pPr>
            <a:r>
              <a:rPr lang="en-US" dirty="0"/>
              <a:t>X – Mass</a:t>
            </a:r>
          </a:p>
          <a:p>
            <a:pPr marL="0" indent="0">
              <a:buNone/>
            </a:pPr>
            <a:r>
              <a:rPr lang="en-US" dirty="0"/>
              <a:t>Because </a:t>
            </a:r>
            <a:r>
              <a:rPr lang="en-US" dirty="0" err="1"/>
              <a:t>Kleiber’s</a:t>
            </a:r>
            <a:r>
              <a:rPr lang="en-US" dirty="0"/>
              <a:t> question is to explain metabolic rate in terms of mass </a:t>
            </a:r>
          </a:p>
        </p:txBody>
      </p:sp>
    </p:spTree>
    <p:extLst>
      <p:ext uri="{BB962C8B-B14F-4D97-AF65-F5344CB8AC3E}">
        <p14:creationId xmlns:p14="http://schemas.microsoft.com/office/powerpoint/2010/main" val="171570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Examine the </a:t>
            </a:r>
            <a:br>
              <a:rPr lang="en-US" dirty="0"/>
            </a:br>
            <a:r>
              <a:rPr lang="en-US" dirty="0"/>
              <a:t>Joint Distribution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4337"/>
            <a:ext cx="9144000" cy="1655763"/>
          </a:xfrm>
        </p:spPr>
        <p:txBody>
          <a:bodyPr>
            <a:normAutofit/>
          </a:bodyPr>
          <a:lstStyle/>
          <a:p>
            <a:r>
              <a:rPr lang="en-US" sz="3200" dirty="0"/>
              <a:t>The histograms do not give us information about how the two variables vary together </a:t>
            </a:r>
          </a:p>
        </p:txBody>
      </p:sp>
    </p:spTree>
    <p:extLst>
      <p:ext uri="{BB962C8B-B14F-4D97-AF65-F5344CB8AC3E}">
        <p14:creationId xmlns:p14="http://schemas.microsoft.com/office/powerpoint/2010/main" val="782169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Kleiber’s</a:t>
            </a:r>
            <a:r>
              <a:rPr lang="en-US" dirty="0"/>
              <a:t>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1669" y="1257931"/>
            <a:ext cx="2560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point makes it difficult to see the relationship between these variables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4" y="1825624"/>
            <a:ext cx="7557685" cy="4474967"/>
          </a:xfrm>
        </p:spPr>
      </p:pic>
    </p:spTree>
    <p:extLst>
      <p:ext uri="{BB962C8B-B14F-4D97-AF65-F5344CB8AC3E}">
        <p14:creationId xmlns:p14="http://schemas.microsoft.com/office/powerpoint/2010/main" val="1587762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Deviations of the observed metabolic rate from the regression 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95171" y="2743201"/>
            <a:ext cx="3591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error about the regression line is the root mean square error loss. </a:t>
            </a:r>
          </a:p>
          <a:p>
            <a:r>
              <a:rPr lang="en-US" sz="2800" dirty="0"/>
              <a:t>It is like an SD of the regression line.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08" y="1740864"/>
            <a:ext cx="6292557" cy="46823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12C1-A6E3-2144-A0EC-06DD86FCC4FC}"/>
              </a:ext>
            </a:extLst>
          </p:cNvPr>
          <p:cNvSpPr txBox="1"/>
          <p:nvPr/>
        </p:nvSpPr>
        <p:spPr>
          <a:xfrm rot="17072833">
            <a:off x="-8826" y="3408219"/>
            <a:ext cx="202449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119E8-00D5-4D44-98A5-5B786C465310}"/>
              </a:ext>
            </a:extLst>
          </p:cNvPr>
          <p:cNvSpPr txBox="1"/>
          <p:nvPr/>
        </p:nvSpPr>
        <p:spPr>
          <a:xfrm>
            <a:off x="6170676" y="5961529"/>
            <a:ext cx="202449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209157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Log-Log Relationship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1386" y="2844841"/>
            <a:ext cx="18805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Intercept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2114" y="2790344"/>
            <a:ext cx="1074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Slope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5170271"/>
            <a:ext cx="92015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typically use “log” to represent the natural log.</a:t>
            </a:r>
          </a:p>
          <a:p>
            <a:r>
              <a:rPr lang="en-US" sz="2600" dirty="0"/>
              <a:t>The base does not impact the shape of the relationship.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8B392-0CC8-714F-A1D6-013FA137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71" y="2209078"/>
            <a:ext cx="6992823" cy="68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2DCAB-FA32-3F4E-AA59-D596A41C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67" y="3649383"/>
            <a:ext cx="2859578" cy="1123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544C34-17C4-8E47-AD15-7634ECDEF21A}"/>
              </a:ext>
            </a:extLst>
          </p:cNvPr>
          <p:cNvSpPr txBox="1"/>
          <p:nvPr/>
        </p:nvSpPr>
        <p:spPr>
          <a:xfrm>
            <a:off x="6458246" y="3657791"/>
            <a:ext cx="31045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Same b as above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05EF4-D23C-7843-8A4A-FA4AC1457893}"/>
              </a:ext>
            </a:extLst>
          </p:cNvPr>
          <p:cNvSpPr txBox="1"/>
          <p:nvPr/>
        </p:nvSpPr>
        <p:spPr>
          <a:xfrm>
            <a:off x="7092114" y="697369"/>
            <a:ext cx="4468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Linear relationship between log(x) &amp;  log(y)</a:t>
            </a:r>
          </a:p>
        </p:txBody>
      </p:sp>
    </p:spTree>
    <p:extLst>
      <p:ext uri="{BB962C8B-B14F-4D97-AF65-F5344CB8AC3E}">
        <p14:creationId xmlns:p14="http://schemas.microsoft.com/office/powerpoint/2010/main" val="104110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9571" cy="4351339"/>
          </a:xfrm>
        </p:spPr>
        <p:txBody>
          <a:bodyPr>
            <a:normAutofit fontScale="92500"/>
          </a:bodyPr>
          <a:lstStyle/>
          <a:p>
            <a:r>
              <a:rPr lang="en-US" dirty="0"/>
              <a:t>Want to be sure that females have an opportunity to produce offspring for a few years before fished</a:t>
            </a:r>
          </a:p>
          <a:p>
            <a:r>
              <a:rPr lang="en-US" dirty="0"/>
              <a:t>Can we use size to tell how old the crab is?</a:t>
            </a:r>
          </a:p>
          <a:p>
            <a:r>
              <a:rPr lang="en-US" dirty="0"/>
              <a:t>Crabs has exoskeletons, which they shed every year - This makes it hard to estimate the age of a crab</a:t>
            </a:r>
          </a:p>
        </p:txBody>
      </p:sp>
      <p:pic>
        <p:nvPicPr>
          <p:cNvPr id="4" name="Content Placeholder 3" descr="molt_series_SG.jpg">
            <a:extLst>
              <a:ext uri="{FF2B5EF4-FFF2-40B4-BE49-F238E27FC236}">
                <a16:creationId xmlns:a16="http://schemas.microsoft.com/office/drawing/2014/main" id="{1A0DE820-BD6D-134C-A6B8-E91485D4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5949" r="-25949"/>
          <a:stretch>
            <a:fillRect/>
          </a:stretch>
        </p:blipFill>
        <p:spPr>
          <a:xfrm>
            <a:off x="5226987" y="1825625"/>
            <a:ext cx="729208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9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Log-Log Relationship - interpretation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3683" y="2184764"/>
            <a:ext cx="3498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50% increase in 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6906" y="5059490"/>
            <a:ext cx="7245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Log-log relationships are usually expressed in terms of %change in x and 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44C34-17C4-8E47-AD15-7634ECDEF21A}"/>
              </a:ext>
            </a:extLst>
          </p:cNvPr>
          <p:cNvSpPr txBox="1"/>
          <p:nvPr/>
        </p:nvSpPr>
        <p:spPr>
          <a:xfrm>
            <a:off x="6903067" y="3630105"/>
            <a:ext cx="36832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</a:rPr>
              <a:t>corresponds to a 1.5^b % change in 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115B1-A24F-424D-A455-5213F3DD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62" y="3657791"/>
            <a:ext cx="3573334" cy="837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58B06-98A9-2543-A15D-E7BA6441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66" y="2043292"/>
            <a:ext cx="6177383" cy="6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Method of least squares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r>
              <a:rPr lang="en-US" dirty="0"/>
              <a:t>Minimize the average squared loss (L</a:t>
            </a:r>
            <a:r>
              <a:rPr lang="en-US" baseline="-25000" dirty="0"/>
              <a:t>2</a:t>
            </a:r>
            <a:r>
              <a:rPr lang="en-US" dirty="0"/>
              <a:t> loss) when predicting log(rate) from log(mass)</a:t>
            </a:r>
          </a:p>
          <a:p>
            <a:pPr eaLnBrk="1" hangingPunct="1">
              <a:buFont typeface="Arial" charset="0"/>
              <a:buNone/>
            </a:pPr>
            <a:endParaRPr lang="en-US" dirty="0"/>
          </a:p>
          <a:p>
            <a:pPr eaLnBrk="1" hangingPunct="1">
              <a:buFont typeface="Arial" charset="0"/>
              <a:buNone/>
            </a:pPr>
            <a:endParaRPr lang="en-US" dirty="0"/>
          </a:p>
          <a:p>
            <a:pPr eaLnBrk="1" hangingPunct="1">
              <a:buFont typeface="Arial" charset="0"/>
              <a:buNone/>
            </a:pPr>
            <a:endParaRPr lang="en-US" dirty="0"/>
          </a:p>
          <a:p>
            <a:pPr eaLnBrk="1" hangingPunct="1">
              <a:buFont typeface="Arial" charset="0"/>
              <a:buNone/>
            </a:pPr>
            <a:r>
              <a:rPr lang="en-US" dirty="0"/>
              <a:t>Here we minimize with respect to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48" y="3259724"/>
            <a:ext cx="6584863" cy="11494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263B86-FD75-BF46-A396-D86EC5A80068}"/>
              </a:ext>
            </a:extLst>
          </p:cNvPr>
          <p:cNvGrpSpPr/>
          <p:nvPr/>
        </p:nvGrpSpPr>
        <p:grpSpPr>
          <a:xfrm>
            <a:off x="4076007" y="2718030"/>
            <a:ext cx="4830578" cy="958969"/>
            <a:chOff x="4076007" y="2718030"/>
            <a:chExt cx="4830578" cy="958969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BAA7F94A-A856-3841-9A8E-1D932936851F}"/>
                </a:ext>
              </a:extLst>
            </p:cNvPr>
            <p:cNvSpPr/>
            <p:nvPr/>
          </p:nvSpPr>
          <p:spPr>
            <a:xfrm rot="5400000">
              <a:off x="7884118" y="2612777"/>
              <a:ext cx="565269" cy="147966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4F465690-AA4D-AD42-B881-CE2F77F3D33F}"/>
                </a:ext>
              </a:extLst>
            </p:cNvPr>
            <p:cNvSpPr/>
            <p:nvPr/>
          </p:nvSpPr>
          <p:spPr>
            <a:xfrm rot="5400000">
              <a:off x="4533205" y="2654532"/>
              <a:ext cx="565269" cy="147966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0384F0-671F-7647-8ABD-7277AA387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389" y="2729143"/>
              <a:ext cx="342900" cy="40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FD039A-BC09-DD47-9AF7-EBBA961E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4103" y="2718030"/>
              <a:ext cx="3683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7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our Fitted line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45575" y="2332533"/>
            <a:ext cx="16890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Line has slope 0.75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8" y="1906360"/>
            <a:ext cx="6292557" cy="46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05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9608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Question: Do 720 cats produce more heat than 1 elephant?</a:t>
            </a:r>
          </a:p>
        </p:txBody>
      </p:sp>
      <p:pic>
        <p:nvPicPr>
          <p:cNvPr id="6" name="Picture 5" descr="elepha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099649"/>
            <a:ext cx="2222500" cy="20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4122" y="445513"/>
            <a:ext cx="12998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0067" y="5376006"/>
            <a:ext cx="1853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3600 kg</a:t>
            </a:r>
          </a:p>
        </p:txBody>
      </p:sp>
      <p:pic>
        <p:nvPicPr>
          <p:cNvPr id="2" name="Picture 1" descr="orange_cat_curled_up_napp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264110"/>
            <a:ext cx="1866621" cy="1231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C6861-5354-9C46-97C7-B307022F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811" y="4464743"/>
            <a:ext cx="2959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3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slope of the line tell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Or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If body mass of elephant is 720 times that of a cat,  then metabolic rate is 720</a:t>
            </a:r>
            <a:r>
              <a:rPr lang="en-US" baseline="30000" dirty="0"/>
              <a:t>0.75</a:t>
            </a:r>
            <a:r>
              <a:rPr lang="en-US" dirty="0"/>
              <a:t> = 140-fold greater than a cat’s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94935"/>
              </p:ext>
            </p:extLst>
          </p:nvPr>
        </p:nvGraphicFramePr>
        <p:xfrm>
          <a:off x="3138489" y="1739900"/>
          <a:ext cx="4875211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" name="Equation" r:id="rId3" imgW="1828800" imgH="203200" progId="Equation.3">
                  <p:embed/>
                </p:oleObj>
              </mc:Choice>
              <mc:Fallback>
                <p:oleObj name="Equation" r:id="rId3" imgW="1828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489" y="1739900"/>
                        <a:ext cx="4875211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819413"/>
              </p:ext>
            </p:extLst>
          </p:nvPr>
        </p:nvGraphicFramePr>
        <p:xfrm>
          <a:off x="3922712" y="3159000"/>
          <a:ext cx="3062287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" name="Equation" r:id="rId5" imgW="914400" imgH="203200" progId="Equation.3">
                  <p:embed/>
                </p:oleObj>
              </mc:Choice>
              <mc:Fallback>
                <p:oleObj name="Equation" r:id="rId5" imgW="914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2" y="3159000"/>
                        <a:ext cx="3062287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67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49608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Question: Do 720 cats produce more heat than 1 elephant?</a:t>
            </a:r>
          </a:p>
        </p:txBody>
      </p:sp>
      <p:pic>
        <p:nvPicPr>
          <p:cNvPr id="6" name="Picture 5" descr="elepha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099649"/>
            <a:ext cx="2222500" cy="20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4122" y="445513"/>
            <a:ext cx="12998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0067" y="5376006"/>
            <a:ext cx="1853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3600 kg</a:t>
            </a:r>
          </a:p>
        </p:txBody>
      </p:sp>
      <p:pic>
        <p:nvPicPr>
          <p:cNvPr id="2" name="Picture 1" descr="orange_cat_curled_up_napp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264110"/>
            <a:ext cx="1866621" cy="1231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102" y="4195182"/>
            <a:ext cx="528789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YES!</a:t>
            </a:r>
          </a:p>
          <a:p>
            <a:r>
              <a:rPr lang="en-US" sz="2800" dirty="0"/>
              <a:t>140 cats have the same metabolic rate as 1 elephant</a:t>
            </a:r>
          </a:p>
        </p:txBody>
      </p:sp>
    </p:spTree>
    <p:extLst>
      <p:ext uri="{BB962C8B-B14F-4D97-AF65-F5344CB8AC3E}">
        <p14:creationId xmlns:p14="http://schemas.microsoft.com/office/powerpoint/2010/main" val="6118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6" y="4045059"/>
            <a:ext cx="2222500" cy="2032000"/>
          </a:xfrm>
          <a:prstGeom prst="rect">
            <a:avLst/>
          </a:prstGeom>
        </p:spPr>
      </p:pic>
      <p:pic>
        <p:nvPicPr>
          <p:cNvPr id="2" name="Picture 1" descr="orange_cat_curled_up_napp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264110"/>
            <a:ext cx="1866621" cy="12319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978096"/>
            <a:ext cx="97663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Question: Why not just use the values for cat and elephant, rather than fitting a line?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5722" y="587707"/>
            <a:ext cx="12998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9183" y="5384224"/>
            <a:ext cx="1853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3600 kg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192" y="4313437"/>
            <a:ext cx="6096000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If this relationship holds for mammals in general then we gain in accuracy by using a line fitted to all of the data</a:t>
            </a:r>
          </a:p>
        </p:txBody>
      </p:sp>
    </p:spTree>
    <p:extLst>
      <p:ext uri="{BB962C8B-B14F-4D97-AF65-F5344CB8AC3E}">
        <p14:creationId xmlns:p14="http://schemas.microsoft.com/office/powerpoint/2010/main" val="3775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094" y="4155309"/>
            <a:ext cx="2222500" cy="2032000"/>
          </a:xfrm>
          <a:prstGeom prst="rect">
            <a:avLst/>
          </a:prstGeom>
        </p:spPr>
      </p:pic>
      <p:pic>
        <p:nvPicPr>
          <p:cNvPr id="2" name="Picture 1" descr="orange_cat_curled_up_napp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264110"/>
            <a:ext cx="1866621" cy="12319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978096"/>
            <a:ext cx="97663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Question: If we feed our cat enough to gain 3595 kg, will it produce the same heat as an elephant?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5722" y="587707"/>
            <a:ext cx="12998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1556" y="5602533"/>
            <a:ext cx="18536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3600 kg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501" y="3937675"/>
            <a:ext cx="6360122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NO!</a:t>
            </a:r>
          </a:p>
          <a:p>
            <a:r>
              <a:rPr lang="en-US" sz="2800" dirty="0"/>
              <a:t>That’s silly!</a:t>
            </a:r>
          </a:p>
          <a:p>
            <a:r>
              <a:rPr lang="en-US" sz="2800" dirty="0"/>
              <a:t>This is an observational study.     </a:t>
            </a:r>
          </a:p>
          <a:p>
            <a:r>
              <a:rPr lang="en-US" sz="2800" dirty="0"/>
              <a:t>We have observed a relationship between mass and metabolic rate. </a:t>
            </a:r>
          </a:p>
          <a:p>
            <a:r>
              <a:rPr lang="en-US" sz="2800" dirty="0"/>
              <a:t>It is not a causal relationship.</a:t>
            </a:r>
          </a:p>
        </p:txBody>
      </p:sp>
    </p:spTree>
    <p:extLst>
      <p:ext uri="{BB962C8B-B14F-4D97-AF65-F5344CB8AC3E}">
        <p14:creationId xmlns:p14="http://schemas.microsoft.com/office/powerpoint/2010/main" val="4498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_cat_curled_up_napp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264110"/>
            <a:ext cx="1866621" cy="12319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978096"/>
            <a:ext cx="97663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Question: Can we estimate the metabolic rate for a 135,00 kg blue whale using our regression line?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5722" y="587707"/>
            <a:ext cx="12998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kg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5192" y="6116262"/>
            <a:ext cx="225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135000 </a:t>
            </a:r>
            <a:r>
              <a:rPr lang="en-US" sz="3200" dirty="0"/>
              <a:t>kg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192" y="4313437"/>
            <a:ext cx="609600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Best not – It would mean extrapolating well beyond the range of the original data and we don’t know if the same linear relationship still holds.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835" y="4365696"/>
            <a:ext cx="3292257" cy="21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1229B-A10B-404E-BEAA-9415A014E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Inference &amp; Bootstrapping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34865E-9C90-5E42-8276-88033238F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4051"/>
            <a:ext cx="9144000" cy="16557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Why is the slope ¾?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747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4771" y="1417638"/>
            <a:ext cx="10171284" cy="404786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Answerable Question: </a:t>
            </a:r>
            <a:br>
              <a:rPr lang="en-US" dirty="0"/>
            </a:br>
            <a:r>
              <a:rPr lang="en-US" dirty="0"/>
              <a:t>Given a crab’s </a:t>
            </a:r>
            <a:r>
              <a:rPr lang="en-US" dirty="0" err="1"/>
              <a:t>postmolt</a:t>
            </a:r>
            <a:r>
              <a:rPr lang="en-US" dirty="0"/>
              <a:t> size, </a:t>
            </a:r>
            <a:br>
              <a:rPr lang="en-US" dirty="0"/>
            </a:br>
            <a:r>
              <a:rPr lang="en-US" dirty="0"/>
              <a:t>Estimate how much it grew?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7B07E-FE7F-1643-88C9-89E973070C7F}"/>
              </a:ext>
            </a:extLst>
          </p:cNvPr>
          <p:cNvSpPr txBox="1"/>
          <p:nvPr/>
        </p:nvSpPr>
        <p:spPr>
          <a:xfrm>
            <a:off x="7380514" y="4593771"/>
            <a:ext cx="3080657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With this tool, researchers  can estimate the age of a crab.</a:t>
            </a:r>
          </a:p>
        </p:txBody>
      </p:sp>
    </p:spTree>
    <p:extLst>
      <p:ext uri="{BB962C8B-B14F-4D97-AF65-F5344CB8AC3E}">
        <p14:creationId xmlns:p14="http://schemas.microsoft.com/office/powerpoint/2010/main" val="1238187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Why is the slope ¾?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theory is that the exponent should be  2/3 because of the relationship between mass and surface area.</a:t>
            </a:r>
          </a:p>
          <a:p>
            <a:r>
              <a:rPr lang="en-US" dirty="0"/>
              <a:t>The </a:t>
            </a:r>
            <a:r>
              <a:rPr lang="en-US" b="1" dirty="0"/>
              <a:t>spherical cat</a:t>
            </a:r>
            <a:r>
              <a:rPr lang="en-US" dirty="0"/>
              <a:t>:  </a:t>
            </a:r>
          </a:p>
        </p:txBody>
      </p:sp>
      <p:sp>
        <p:nvSpPr>
          <p:cNvPr id="5" name="Oval 4"/>
          <p:cNvSpPr/>
          <p:nvPr/>
        </p:nvSpPr>
        <p:spPr>
          <a:xfrm>
            <a:off x="8692625" y="2820410"/>
            <a:ext cx="1946033" cy="20151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orange_cat_curled_up_napp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51" y="2856265"/>
            <a:ext cx="2944633" cy="19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79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5380F1-9864-D949-B057-99394B71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2/3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172A9E-5ED6-E54A-853A-8D35A70B46EB}"/>
              </a:ext>
            </a:extLst>
          </p:cNvPr>
          <p:cNvGrpSpPr/>
          <p:nvPr/>
        </p:nvGrpSpPr>
        <p:grpSpPr>
          <a:xfrm>
            <a:off x="6686444" y="4277725"/>
            <a:ext cx="4890666" cy="2078396"/>
            <a:chOff x="6087928" y="4493856"/>
            <a:chExt cx="4890666" cy="2078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940D54-A297-C04F-B960-8B5A22906D19}"/>
                </a:ext>
              </a:extLst>
            </p:cNvPr>
            <p:cNvSpPr/>
            <p:nvPr/>
          </p:nvSpPr>
          <p:spPr>
            <a:xfrm>
              <a:off x="9032561" y="4493856"/>
              <a:ext cx="1946033" cy="201516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8" name="Picture 7" descr="orange_cat_curled_up_napping.jpg">
              <a:extLst>
                <a:ext uri="{FF2B5EF4-FFF2-40B4-BE49-F238E27FC236}">
                  <a16:creationId xmlns:a16="http://schemas.microsoft.com/office/drawing/2014/main" id="{02C5CE5A-FEDB-CE43-9DEA-B0B0887F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928" y="4628794"/>
              <a:ext cx="2944633" cy="194345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AE2A798-AB2A-D049-A662-E41CE121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83" y="4106487"/>
            <a:ext cx="4368800" cy="717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5A053-7DC4-1943-B9EF-E77E8A8B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08" y="2775450"/>
            <a:ext cx="6731000" cy="689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EB652-C42D-4540-BC92-EE385028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008" y="1709276"/>
            <a:ext cx="5765800" cy="618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73F28-06C9-1A42-BC21-5056B8F42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008" y="5162141"/>
            <a:ext cx="3048000" cy="6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5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Why isn’t the slope  2/3?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7C0B33-284D-FE4B-8D0E-18EA00176E0D}"/>
              </a:ext>
            </a:extLst>
          </p:cNvPr>
          <p:cNvGrpSpPr/>
          <p:nvPr/>
        </p:nvGrpSpPr>
        <p:grpSpPr>
          <a:xfrm>
            <a:off x="6087928" y="4493856"/>
            <a:ext cx="4890666" cy="2078396"/>
            <a:chOff x="6087928" y="4493856"/>
            <a:chExt cx="4890666" cy="2078396"/>
          </a:xfrm>
        </p:grpSpPr>
        <p:sp>
          <p:nvSpPr>
            <p:cNvPr id="5" name="Oval 4"/>
            <p:cNvSpPr/>
            <p:nvPr/>
          </p:nvSpPr>
          <p:spPr>
            <a:xfrm>
              <a:off x="9032561" y="4493856"/>
              <a:ext cx="1946033" cy="201516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6" name="Picture 5" descr="orange_cat_curled_up_napping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928" y="4628794"/>
              <a:ext cx="2944633" cy="194345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90574" y="1825625"/>
            <a:ext cx="8241987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Statistical Models are not the same as physical models.</a:t>
            </a:r>
          </a:p>
          <a:p>
            <a:endParaRPr lang="en-US" sz="3200" dirty="0"/>
          </a:p>
          <a:p>
            <a:r>
              <a:rPr lang="en-US" sz="3200" dirty="0"/>
              <a:t>Statistical models can be used to infer</a:t>
            </a:r>
          </a:p>
          <a:p>
            <a:r>
              <a:rPr lang="en-US" sz="3200" dirty="0"/>
              <a:t>Statistical models can be used to predict</a:t>
            </a:r>
          </a:p>
        </p:txBody>
      </p:sp>
    </p:spTree>
    <p:extLst>
      <p:ext uri="{BB962C8B-B14F-4D97-AF65-F5344CB8AC3E}">
        <p14:creationId xmlns:p14="http://schemas.microsoft.com/office/powerpoint/2010/main" val="1812129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hypothesis: slope = 2/3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Null Hypothesis: true slope is 2/3 AND</a:t>
            </a:r>
          </a:p>
          <a:p>
            <a:pPr marL="14287" indent="0">
              <a:buNone/>
            </a:pPr>
            <a:r>
              <a:rPr lang="en-US" dirty="0"/>
              <a:t>the observed difference between fitted coefficient and the true coefficient of 2/3  is </a:t>
            </a:r>
            <a:r>
              <a:rPr lang="en-US" i="1" dirty="0"/>
              <a:t>due to chance </a:t>
            </a:r>
            <a:r>
              <a:rPr lang="en-US" dirty="0"/>
              <a:t>in the sampling of the mammals</a:t>
            </a:r>
          </a:p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r>
              <a:rPr lang="en-US" dirty="0"/>
              <a:t>How to get a sense of this chance?</a:t>
            </a:r>
          </a:p>
        </p:txBody>
      </p:sp>
    </p:spTree>
    <p:extLst>
      <p:ext uri="{BB962C8B-B14F-4D97-AF65-F5344CB8AC3E}">
        <p14:creationId xmlns:p14="http://schemas.microsoft.com/office/powerpoint/2010/main" val="15064041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Content Placeholder 3">
            <a:extLst>
              <a:ext uri="{FF2B5EF4-FFF2-40B4-BE49-F238E27FC236}">
                <a16:creationId xmlns:a16="http://schemas.microsoft.com/office/drawing/2014/main" id="{B92C01A4-6F46-8C43-BBB5-44500179B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388" y="3506872"/>
            <a:ext cx="3335273" cy="180027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75380F1-9864-D949-B057-99394B71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16" y="85186"/>
            <a:ext cx="10801350" cy="1325563"/>
          </a:xfrm>
        </p:spPr>
        <p:txBody>
          <a:bodyPr/>
          <a:lstStyle/>
          <a:p>
            <a:pPr algn="r"/>
            <a:r>
              <a:rPr lang="en-US" dirty="0"/>
              <a:t>Bootstrapping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B50DA8-3C3D-004D-8E02-E00084156F4A}"/>
              </a:ext>
            </a:extLst>
          </p:cNvPr>
          <p:cNvGrpSpPr/>
          <p:nvPr/>
        </p:nvGrpSpPr>
        <p:grpSpPr>
          <a:xfrm>
            <a:off x="5749052" y="3687823"/>
            <a:ext cx="2365120" cy="862857"/>
            <a:chOff x="4879168" y="3716131"/>
            <a:chExt cx="5445488" cy="210042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104FB63-F612-4E46-BF14-EBDE4541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0125" y="3716131"/>
              <a:ext cx="1234531" cy="182399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341428A-9528-364D-9F16-0D370A6B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167" y="4534391"/>
              <a:ext cx="989584" cy="122769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25967B5-90A3-614A-B1DA-D333F752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503" y="4555427"/>
              <a:ext cx="989584" cy="122769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C098155-A959-F642-BD6A-5A3434C1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8497" y="4715239"/>
              <a:ext cx="764233" cy="8769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9083F9-D389-DC4C-B017-779B159B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0914" y="4663112"/>
              <a:ext cx="764233" cy="8769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0D1E663-F6D1-514A-8670-6080BB85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9168" y="4588865"/>
              <a:ext cx="989584" cy="122769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AC272-AFD2-0B48-8C8B-8FDB1C63F69E}"/>
              </a:ext>
            </a:extLst>
          </p:cNvPr>
          <p:cNvGrpSpPr/>
          <p:nvPr/>
        </p:nvGrpSpPr>
        <p:grpSpPr>
          <a:xfrm>
            <a:off x="5804741" y="2510326"/>
            <a:ext cx="2319483" cy="1218481"/>
            <a:chOff x="5699803" y="-1081890"/>
            <a:chExt cx="4490934" cy="311442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674D9B-75C9-B64D-BA41-C1975125B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6683" y="-721025"/>
              <a:ext cx="1126754" cy="10698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E66FB86-F682-D841-958E-CCE9CCAE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4427" y="-1081890"/>
              <a:ext cx="1606849" cy="210461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082486-600F-5A4C-935D-FF0D9EDE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9803" y="-819623"/>
              <a:ext cx="1646040" cy="236768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6511823-0DA4-7942-8163-F09BBAF4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6504" y="616016"/>
              <a:ext cx="764233" cy="8769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EBBF42D-3F8C-1948-8E27-6E6DCF9E7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9768" y="588348"/>
              <a:ext cx="764233" cy="8769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CC444D7-55BB-7E4E-AB8B-666078A6B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001" y="208535"/>
              <a:ext cx="1234531" cy="1823995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5EE8FCA6-EE0B-CB41-A2AB-6232A7A447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243" y="4764105"/>
            <a:ext cx="63500" cy="419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D058D02-0E2D-2140-B665-6ACEB207222E}"/>
              </a:ext>
            </a:extLst>
          </p:cNvPr>
          <p:cNvGrpSpPr/>
          <p:nvPr/>
        </p:nvGrpSpPr>
        <p:grpSpPr>
          <a:xfrm>
            <a:off x="280107" y="681340"/>
            <a:ext cx="3763334" cy="3744546"/>
            <a:chOff x="280107" y="681340"/>
            <a:chExt cx="3763334" cy="3744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8FDDE2-6ADD-444C-9236-92E168F6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6502" y="1098947"/>
              <a:ext cx="3326939" cy="332693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0D8346-78B2-7F45-B6C5-A9FD9B7A5791}"/>
                </a:ext>
              </a:extLst>
            </p:cNvPr>
            <p:cNvSpPr txBox="1"/>
            <p:nvPr/>
          </p:nvSpPr>
          <p:spPr>
            <a:xfrm>
              <a:off x="280107" y="681340"/>
              <a:ext cx="215970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Population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F8AC1A3-A4D7-C94B-8EF7-32565DBE1309}"/>
              </a:ext>
            </a:extLst>
          </p:cNvPr>
          <p:cNvGrpSpPr/>
          <p:nvPr/>
        </p:nvGrpSpPr>
        <p:grpSpPr>
          <a:xfrm>
            <a:off x="247643" y="4411497"/>
            <a:ext cx="3044197" cy="2446502"/>
            <a:chOff x="247643" y="4411497"/>
            <a:chExt cx="3044197" cy="2446502"/>
          </a:xfrm>
        </p:grpSpPr>
        <p:sp>
          <p:nvSpPr>
            <p:cNvPr id="27" name="Donut 26">
              <a:extLst>
                <a:ext uri="{FF2B5EF4-FFF2-40B4-BE49-F238E27FC236}">
                  <a16:creationId xmlns:a16="http://schemas.microsoft.com/office/drawing/2014/main" id="{8D86F451-0B4B-164D-AC16-C7D013640E97}"/>
                </a:ext>
              </a:extLst>
            </p:cNvPr>
            <p:cNvSpPr/>
            <p:nvPr/>
          </p:nvSpPr>
          <p:spPr>
            <a:xfrm>
              <a:off x="914400" y="4559452"/>
              <a:ext cx="2377440" cy="2298547"/>
            </a:xfrm>
            <a:prstGeom prst="donut">
              <a:avLst/>
            </a:prstGeom>
            <a:noFill/>
            <a:ln w="38100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1A5E84-9790-E943-974E-4ECCB887CBF3}"/>
                </a:ext>
              </a:extLst>
            </p:cNvPr>
            <p:cNvGrpSpPr/>
            <p:nvPr/>
          </p:nvGrpSpPr>
          <p:grpSpPr>
            <a:xfrm>
              <a:off x="1121180" y="5230215"/>
              <a:ext cx="1924050" cy="1084114"/>
              <a:chOff x="4476750" y="1226823"/>
              <a:chExt cx="5735551" cy="194176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14FF051-20D0-C84E-88B9-8DC23A4A2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6750" y="1251296"/>
                <a:ext cx="2133600" cy="17145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B5F4CB7-A8CC-B949-879D-E080EFC87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6881" y="1810114"/>
                <a:ext cx="1600200" cy="13208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646BD4-9E55-CB4E-B96A-D79F04568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4388" y="2279592"/>
                <a:ext cx="1282700" cy="889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E21FDF8-A11B-1F48-8A15-7DDE55388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9501" y="1226823"/>
                <a:ext cx="2082800" cy="1524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CBFAAB3-912D-E04F-B27F-E462876D9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7692" y="2073075"/>
                <a:ext cx="990600" cy="635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EF37B51-3EF6-F04C-AB09-012EAFB03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6250" y="1331654"/>
                <a:ext cx="1460500" cy="774700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0A5975-0511-C948-BA96-5D8456DCB952}"/>
                </a:ext>
              </a:extLst>
            </p:cNvPr>
            <p:cNvSpPr txBox="1"/>
            <p:nvPr/>
          </p:nvSpPr>
          <p:spPr>
            <a:xfrm>
              <a:off x="247643" y="4411497"/>
              <a:ext cx="215970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Bootstrap</a:t>
              </a:r>
            </a:p>
            <a:p>
              <a:r>
                <a:rPr lang="en-US" sz="2800" dirty="0"/>
                <a:t>Population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17E21DB-4935-0140-A978-678EECCD0C62}"/>
              </a:ext>
            </a:extLst>
          </p:cNvPr>
          <p:cNvGrpSpPr/>
          <p:nvPr/>
        </p:nvGrpSpPr>
        <p:grpSpPr>
          <a:xfrm>
            <a:off x="4242522" y="1232514"/>
            <a:ext cx="2672628" cy="1804440"/>
            <a:chOff x="4242522" y="1232514"/>
            <a:chExt cx="2672628" cy="180444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CD8543-883B-7F44-BA93-BA8F5633BDD7}"/>
                </a:ext>
              </a:extLst>
            </p:cNvPr>
            <p:cNvGrpSpPr/>
            <p:nvPr/>
          </p:nvGrpSpPr>
          <p:grpSpPr>
            <a:xfrm>
              <a:off x="4991100" y="1232514"/>
              <a:ext cx="1924050" cy="1084114"/>
              <a:chOff x="4476750" y="1226823"/>
              <a:chExt cx="5735551" cy="194176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76D30C7-2CC6-3340-A9FD-727B3D523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6750" y="1251296"/>
                <a:ext cx="2133600" cy="1714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7B9E5C6-BA30-3F49-8C23-F0A876A29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6881" y="1810114"/>
                <a:ext cx="1600200" cy="13208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FF9CC67-D4A8-7A40-891A-E9DA89C83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4388" y="2279592"/>
                <a:ext cx="1282700" cy="889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1242F88-C080-7C4E-8425-6034F326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9501" y="1226823"/>
                <a:ext cx="2082800" cy="15240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836390-A9B9-634C-9D6E-3E1DC143C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7692" y="2073075"/>
                <a:ext cx="990600" cy="635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E1487F-376E-FB48-A573-78D4B426B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6250" y="1331654"/>
                <a:ext cx="1460500" cy="774700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2B17CD6-FAA4-2940-AD55-9F3E76AEB2FB}"/>
                </a:ext>
              </a:extLst>
            </p:cNvPr>
            <p:cNvSpPr txBox="1"/>
            <p:nvPr/>
          </p:nvSpPr>
          <p:spPr>
            <a:xfrm>
              <a:off x="4242522" y="2082847"/>
              <a:ext cx="2159702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My Sample</a:t>
              </a:r>
            </a:p>
            <a:p>
              <a:endParaRPr lang="en-US" sz="2800" dirty="0"/>
            </a:p>
          </p:txBody>
        </p:sp>
      </p:grpSp>
      <p:sp>
        <p:nvSpPr>
          <p:cNvPr id="73" name="Right Arrow 72">
            <a:extLst>
              <a:ext uri="{FF2B5EF4-FFF2-40B4-BE49-F238E27FC236}">
                <a16:creationId xmlns:a16="http://schemas.microsoft.com/office/drawing/2014/main" id="{7AA3A9B0-2882-B844-BEAC-D14C61C7489E}"/>
              </a:ext>
            </a:extLst>
          </p:cNvPr>
          <p:cNvSpPr/>
          <p:nvPr/>
        </p:nvSpPr>
        <p:spPr>
          <a:xfrm>
            <a:off x="3958942" y="1688059"/>
            <a:ext cx="831365" cy="3430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49E4B6A2-C59D-DC45-9C2A-40D23812DC6A}"/>
              </a:ext>
            </a:extLst>
          </p:cNvPr>
          <p:cNvSpPr/>
          <p:nvPr/>
        </p:nvSpPr>
        <p:spPr>
          <a:xfrm rot="7555847">
            <a:off x="2523662" y="3758861"/>
            <a:ext cx="3282590" cy="3430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3618621-7D23-BA42-AD86-943410C28281}"/>
              </a:ext>
            </a:extLst>
          </p:cNvPr>
          <p:cNvGrpSpPr/>
          <p:nvPr/>
        </p:nvGrpSpPr>
        <p:grpSpPr>
          <a:xfrm>
            <a:off x="7020192" y="1179266"/>
            <a:ext cx="1353220" cy="909745"/>
            <a:chOff x="7020192" y="1179266"/>
            <a:chExt cx="1353220" cy="90974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47AEF8-8079-B341-A3CA-D3437EDC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09514" y="1179266"/>
              <a:ext cx="363898" cy="909745"/>
            </a:xfrm>
            <a:prstGeom prst="rect">
              <a:avLst/>
            </a:prstGeom>
          </p:spPr>
        </p:pic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F708C799-6C47-614B-94E1-E7F3E3B8ED87}"/>
                </a:ext>
              </a:extLst>
            </p:cNvPr>
            <p:cNvSpPr/>
            <p:nvPr/>
          </p:nvSpPr>
          <p:spPr>
            <a:xfrm>
              <a:off x="7020192" y="1609967"/>
              <a:ext cx="831365" cy="3430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Brace 76">
            <a:extLst>
              <a:ext uri="{FF2B5EF4-FFF2-40B4-BE49-F238E27FC236}">
                <a16:creationId xmlns:a16="http://schemas.microsoft.com/office/drawing/2014/main" id="{22A2EC91-B4A6-4845-AA80-917662FC92FE}"/>
              </a:ext>
            </a:extLst>
          </p:cNvPr>
          <p:cNvSpPr/>
          <p:nvPr/>
        </p:nvSpPr>
        <p:spPr>
          <a:xfrm rot="10800000" flipH="1">
            <a:off x="9044359" y="3070074"/>
            <a:ext cx="422152" cy="2816068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C103BED-7FD5-314B-9993-D15753C5123B}"/>
              </a:ext>
            </a:extLst>
          </p:cNvPr>
          <p:cNvCxnSpPr/>
          <p:nvPr/>
        </p:nvCxnSpPr>
        <p:spPr>
          <a:xfrm flipV="1">
            <a:off x="3291840" y="3506872"/>
            <a:ext cx="2487424" cy="237927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D5E493-9679-DB44-8147-360EE55B15F8}"/>
              </a:ext>
            </a:extLst>
          </p:cNvPr>
          <p:cNvCxnSpPr>
            <a:cxnSpLocks/>
          </p:cNvCxnSpPr>
          <p:nvPr/>
        </p:nvCxnSpPr>
        <p:spPr>
          <a:xfrm flipV="1">
            <a:off x="3324352" y="4411497"/>
            <a:ext cx="2371763" cy="1474646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3E0F5A20-0AF3-F149-A66D-8182A005C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171" y="4711668"/>
            <a:ext cx="63500" cy="419100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1C7556BC-1512-2F48-AB53-091DBF42F353}"/>
              </a:ext>
            </a:extLst>
          </p:cNvPr>
          <p:cNvGrpSpPr/>
          <p:nvPr/>
        </p:nvGrpSpPr>
        <p:grpSpPr>
          <a:xfrm>
            <a:off x="3291840" y="5386199"/>
            <a:ext cx="4590108" cy="1412013"/>
            <a:chOff x="3291840" y="5386199"/>
            <a:chExt cx="4590108" cy="141201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7CD5D-AB14-9749-BF71-11B6DA2078C3}"/>
                </a:ext>
              </a:extLst>
            </p:cNvPr>
            <p:cNvGrpSpPr/>
            <p:nvPr/>
          </p:nvGrpSpPr>
          <p:grpSpPr>
            <a:xfrm>
              <a:off x="5751990" y="5386199"/>
              <a:ext cx="2129958" cy="1042681"/>
              <a:chOff x="6764660" y="1696631"/>
              <a:chExt cx="5427340" cy="248122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08C13E-5B43-3B48-AC86-07F7224AE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7741" y="1710111"/>
                <a:ext cx="1606849" cy="210461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EAB90B2-5A5F-784F-90D4-D3389DD1A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9054" y="2963818"/>
                <a:ext cx="764233" cy="87692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0123E74-26A5-8441-97A9-0729F7247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660" y="2203405"/>
                <a:ext cx="1126754" cy="1069844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429CFC1-BA3F-394C-BDB9-4C6486134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2114" y="2950165"/>
                <a:ext cx="989584" cy="122769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4135FAA-F9CC-2C47-BFA1-19214BC8A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5151" y="1696631"/>
                <a:ext cx="1606849" cy="210461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3EEDED5-EB9C-0548-93F9-7907004C1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8142" y="2175057"/>
                <a:ext cx="1126754" cy="1069844"/>
              </a:xfrm>
              <a:prstGeom prst="rect">
                <a:avLst/>
              </a:prstGeom>
            </p:spPr>
          </p:pic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6BC5A03-B2AB-F249-8AD2-E26CEC5E82E5}"/>
                </a:ext>
              </a:extLst>
            </p:cNvPr>
            <p:cNvCxnSpPr>
              <a:cxnSpLocks/>
            </p:cNvCxnSpPr>
            <p:nvPr/>
          </p:nvCxnSpPr>
          <p:spPr>
            <a:xfrm>
              <a:off x="3291840" y="5889608"/>
              <a:ext cx="2513893" cy="1"/>
            </a:xfrm>
            <a:prstGeom prst="straightConnector1">
              <a:avLst/>
            </a:prstGeom>
            <a:ln w="381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CDC1989-B129-B74B-B7F4-2AA35A3930D8}"/>
                </a:ext>
              </a:extLst>
            </p:cNvPr>
            <p:cNvSpPr txBox="1"/>
            <p:nvPr/>
          </p:nvSpPr>
          <p:spPr>
            <a:xfrm>
              <a:off x="5569921" y="6428880"/>
              <a:ext cx="227615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Bootstrap Samples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59ABF05-F81C-3C48-9109-4FAD293DA16C}"/>
              </a:ext>
            </a:extLst>
          </p:cNvPr>
          <p:cNvGrpSpPr/>
          <p:nvPr/>
        </p:nvGrpSpPr>
        <p:grpSpPr>
          <a:xfrm>
            <a:off x="8058950" y="2838396"/>
            <a:ext cx="2276156" cy="4041118"/>
            <a:chOff x="8058950" y="2838396"/>
            <a:chExt cx="2276156" cy="404111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76CB7B5-D8AF-1C47-9320-0026D4A14CAF}"/>
                </a:ext>
              </a:extLst>
            </p:cNvPr>
            <p:cNvGrpSpPr/>
            <p:nvPr/>
          </p:nvGrpSpPr>
          <p:grpSpPr>
            <a:xfrm>
              <a:off x="8446684" y="2838396"/>
              <a:ext cx="454009" cy="3264564"/>
              <a:chOff x="9240360" y="2853439"/>
              <a:chExt cx="454009" cy="3264564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07761C09-D5BB-B64C-8002-C655317B4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51469" y="2853439"/>
                <a:ext cx="342900" cy="4445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23873D0-52D0-3548-B573-35F36AF7C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86673" y="3526072"/>
                <a:ext cx="342900" cy="444500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D156267-9101-7C4F-A3F3-B4BEF716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0360" y="5673503"/>
                <a:ext cx="342900" cy="44450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D729467-08A7-EB44-9466-4A3913347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8310" y="4744352"/>
                <a:ext cx="63500" cy="419100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53A11F2-B362-FA40-8909-0D8D5D22F167}"/>
                </a:ext>
              </a:extLst>
            </p:cNvPr>
            <p:cNvSpPr txBox="1"/>
            <p:nvPr/>
          </p:nvSpPr>
          <p:spPr>
            <a:xfrm>
              <a:off x="8058950" y="6233183"/>
              <a:ext cx="2276156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dirty="0"/>
                <a:t>Bootstrap Coefficients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A8AB60D-2074-3940-A647-65B81E054ECE}"/>
              </a:ext>
            </a:extLst>
          </p:cNvPr>
          <p:cNvSpPr txBox="1"/>
          <p:nvPr/>
        </p:nvSpPr>
        <p:spPr>
          <a:xfrm>
            <a:off x="9490844" y="5437368"/>
            <a:ext cx="256270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Bootstrap Sampling Distribution of the Coefficient</a:t>
            </a:r>
          </a:p>
        </p:txBody>
      </p:sp>
    </p:spTree>
    <p:extLst>
      <p:ext uri="{BB962C8B-B14F-4D97-AF65-F5344CB8AC3E}">
        <p14:creationId xmlns:p14="http://schemas.microsoft.com/office/powerpoint/2010/main" val="9671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7" grpId="0" animBg="1"/>
      <p:bldP spid="9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-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09835" y="1825626"/>
            <a:ext cx="5181600" cy="1735239"/>
          </a:xfrm>
        </p:spPr>
        <p:txBody>
          <a:bodyPr>
            <a:normAutofit/>
          </a:bodyPr>
          <a:lstStyle/>
          <a:p>
            <a:r>
              <a:rPr lang="en-US" dirty="0"/>
              <a:t>Imitate the data generation process by sampling from the bootstrap population; call it the bootstrap sample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1494350"/>
          </a:xfrm>
        </p:spPr>
        <p:txBody>
          <a:bodyPr/>
          <a:lstStyle/>
          <a:p>
            <a:r>
              <a:rPr lang="en-US" dirty="0"/>
              <a:t>The sample of mammals should look like the population of mammals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9E348-062B-B548-B59B-69782F900A08}"/>
              </a:ext>
            </a:extLst>
          </p:cNvPr>
          <p:cNvSpPr txBox="1"/>
          <p:nvPr/>
        </p:nvSpPr>
        <p:spPr>
          <a:xfrm>
            <a:off x="838200" y="3376544"/>
            <a:ext cx="4605997" cy="16619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Substitute our sample for the “population”; call it the bootstrap population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F91BD-7750-0547-B4DA-A3E76966BBAE}"/>
              </a:ext>
            </a:extLst>
          </p:cNvPr>
          <p:cNvSpPr txBox="1"/>
          <p:nvPr/>
        </p:nvSpPr>
        <p:spPr>
          <a:xfrm>
            <a:off x="6019800" y="3793642"/>
            <a:ext cx="4605997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Fit a linear model to the bootstrap sample.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FE843-9FBC-C148-ABE6-58432D892AB6}"/>
              </a:ext>
            </a:extLst>
          </p:cNvPr>
          <p:cNvSpPr txBox="1"/>
          <p:nvPr/>
        </p:nvSpPr>
        <p:spPr>
          <a:xfrm>
            <a:off x="2167157" y="5315820"/>
            <a:ext cx="7571935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Repeat many times and examine the variability in the bootstrapped coefficient</a:t>
            </a:r>
          </a:p>
        </p:txBody>
      </p:sp>
    </p:spTree>
    <p:extLst>
      <p:ext uri="{BB962C8B-B14F-4D97-AF65-F5344CB8AC3E}">
        <p14:creationId xmlns:p14="http://schemas.microsoft.com/office/powerpoint/2010/main" val="20601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  <p:bldP spid="6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the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Bootstrap population: 19 (</a:t>
            </a:r>
            <a:r>
              <a:rPr lang="en-US" dirty="0" err="1"/>
              <a:t>x,y</a:t>
            </a:r>
            <a:r>
              <a:rPr lang="en-US" dirty="0"/>
              <a:t>) pairs of mass and metabolic rate</a:t>
            </a:r>
          </a:p>
          <a:p>
            <a:r>
              <a:rPr lang="en-US" dirty="0"/>
              <a:t>Bootstrap sample gives us a bootstrap statistic - the slope of the regression line</a:t>
            </a:r>
          </a:p>
          <a:p>
            <a:r>
              <a:rPr lang="en-US" dirty="0"/>
              <a:t>Take 10,000 bootstrap samples from the bootstrap population</a:t>
            </a:r>
          </a:p>
          <a:p>
            <a:r>
              <a:rPr lang="en-US" dirty="0"/>
              <a:t>Examine the distribution of bootstrapped coefficients.</a:t>
            </a:r>
          </a:p>
          <a:p>
            <a:r>
              <a:rPr lang="en-US" dirty="0"/>
              <a:t>If 2/3 is not within the (0.025, 0.975) percentiles of the bootstrapped distribution of the coefficient, then reject the hypothesis</a:t>
            </a:r>
          </a:p>
        </p:txBody>
      </p:sp>
    </p:spTree>
    <p:extLst>
      <p:ext uri="{BB962C8B-B14F-4D97-AF65-F5344CB8AC3E}">
        <p14:creationId xmlns:p14="http://schemas.microsoft.com/office/powerpoint/2010/main" val="327997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242344"/>
            <a:ext cx="6629400" cy="3517900"/>
          </a:xfrm>
        </p:spPr>
      </p:pic>
      <p:sp>
        <p:nvSpPr>
          <p:cNvPr id="5" name="TextBox 4"/>
          <p:cNvSpPr txBox="1"/>
          <p:nvPr/>
        </p:nvSpPr>
        <p:spPr>
          <a:xfrm>
            <a:off x="8655484" y="2857719"/>
            <a:ext cx="2605414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Why does it look like that?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0699" y="4509370"/>
            <a:ext cx="217587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Does this mean that we shouldn’t be doing </a:t>
            </a:r>
            <a:r>
              <a:rPr lang="en-US"/>
              <a:t>the bootstrap?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614" y="4997885"/>
            <a:ext cx="323171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Percentiles:</a:t>
            </a:r>
          </a:p>
          <a:p>
            <a:r>
              <a:rPr lang="en-US" dirty="0"/>
              <a:t>0.025 percentile is 0.673 </a:t>
            </a:r>
          </a:p>
          <a:p>
            <a:r>
              <a:rPr lang="en-US" dirty="0"/>
              <a:t>0.975  percentile is 0.799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76823" y="1746975"/>
            <a:ext cx="44137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Based on these percentiles we would reject the hypothesis that the slope is 2/3.  But…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6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Kleiber’s</a:t>
            </a:r>
            <a:r>
              <a:rPr lang="en-US" dirty="0">
                <a:solidFill>
                  <a:srgbClr val="0000FF"/>
                </a:solidFill>
              </a:rPr>
              <a:t> rule studied by Clarke (2010)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51" y="1646238"/>
            <a:ext cx="7044118" cy="5211762"/>
          </a:xfrm>
        </p:spPr>
      </p:pic>
      <p:sp>
        <p:nvSpPr>
          <p:cNvPr id="5" name="TextBox 4"/>
          <p:cNvSpPr txBox="1"/>
          <p:nvPr/>
        </p:nvSpPr>
        <p:spPr>
          <a:xfrm>
            <a:off x="8271669" y="2294440"/>
            <a:ext cx="20468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Slope remains 3/4</a:t>
            </a:r>
          </a:p>
        </p:txBody>
      </p:sp>
    </p:spTree>
    <p:extLst>
      <p:ext uri="{BB962C8B-B14F-4D97-AF65-F5344CB8AC3E}">
        <p14:creationId xmlns:p14="http://schemas.microsoft.com/office/powerpoint/2010/main" val="840718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useful must be an accurate description of data</a:t>
            </a:r>
          </a:p>
          <a:p>
            <a:r>
              <a:rPr lang="en-US" dirty="0"/>
              <a:t>Can assist in discovery of physical facts or social phenomena</a:t>
            </a:r>
          </a:p>
          <a:p>
            <a:r>
              <a:rPr lang="en-US" dirty="0"/>
              <a:t>Physical models may suggest a particular relationship, which we can fit and test.</a:t>
            </a:r>
          </a:p>
          <a:p>
            <a:r>
              <a:rPr lang="en-US" dirty="0"/>
              <a:t>Wish to generalize beyond the subjects studied (even when an entire population is studied)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6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Methods</a:t>
            </a:r>
          </a:p>
        </p:txBody>
      </p:sp>
      <p:pic>
        <p:nvPicPr>
          <p:cNvPr id="4" name="Content Placeholder 3" descr="Research_crab_measure_ODFW.jpg">
            <a:extLst>
              <a:ext uri="{FF2B5EF4-FFF2-40B4-BE49-F238E27FC236}">
                <a16:creationId xmlns:a16="http://schemas.microsoft.com/office/drawing/2014/main" id="{A0195CF4-8DF0-7641-83FC-1F9CEE5C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744" r="-9744"/>
          <a:stretch>
            <a:fillRect/>
          </a:stretch>
        </p:blipFill>
        <p:spPr>
          <a:xfrm>
            <a:off x="5223353" y="2993721"/>
            <a:ext cx="7058939" cy="3864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06008" cy="4351339"/>
          </a:xfrm>
        </p:spPr>
        <p:txBody>
          <a:bodyPr>
            <a:normAutofit/>
          </a:bodyPr>
          <a:lstStyle/>
          <a:p>
            <a:r>
              <a:rPr lang="en-US" dirty="0"/>
              <a:t>Crabs were caught in mating embrace, </a:t>
            </a:r>
          </a:p>
          <a:p>
            <a:r>
              <a:rPr lang="en-US" dirty="0"/>
              <a:t>Females measured before and after molting</a:t>
            </a:r>
          </a:p>
          <a:p>
            <a:r>
              <a:rPr lang="en-US" dirty="0"/>
              <a:t>452 crabs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 err="1"/>
              <a:t>Premolt</a:t>
            </a:r>
            <a:r>
              <a:rPr lang="en-US" dirty="0"/>
              <a:t> size (mm)</a:t>
            </a:r>
          </a:p>
          <a:p>
            <a:pPr lvl="1"/>
            <a:r>
              <a:rPr lang="en-US" dirty="0" err="1"/>
              <a:t>Postmolt</a:t>
            </a:r>
            <a:r>
              <a:rPr lang="en-US" dirty="0"/>
              <a:t> size (mm)</a:t>
            </a:r>
          </a:p>
          <a:p>
            <a:pPr lvl="1"/>
            <a:r>
              <a:rPr lang="en-US" dirty="0"/>
              <a:t>Increment (mm)</a:t>
            </a:r>
          </a:p>
        </p:txBody>
      </p:sp>
    </p:spTree>
    <p:extLst>
      <p:ext uri="{BB962C8B-B14F-4D97-AF65-F5344CB8AC3E}">
        <p14:creationId xmlns:p14="http://schemas.microsoft.com/office/powerpoint/2010/main" val="1609149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Summary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With observational studies we cannot make causal claims such as increasing mass by 1 kg leads to a predicted increase in  metabolic rate.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It’s not a good idea to extrapolate beyond the range of values observed.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32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Summary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a high correlation, need not mean the relationship is linear.</a:t>
            </a:r>
          </a:p>
          <a:p>
            <a:r>
              <a:rPr lang="en-US" dirty="0"/>
              <a:t>Residual plots help us determine the adequacy of the fit.</a:t>
            </a:r>
          </a:p>
          <a:p>
            <a:r>
              <a:rPr lang="en-US" dirty="0"/>
              <a:t>Depending on the situation, we may be satisfied with a less complex model that does not fit the data as well, if the size of the errors are tolerable.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97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DCB3-4704-8E47-92CC-7C52EF64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C1377-7FFE-6249-B443-8981AAC10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regression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Geometric interpretation</a:t>
            </a:r>
          </a:p>
          <a:p>
            <a:r>
              <a:rPr lang="en-US" dirty="0"/>
              <a:t>Qualitative variables</a:t>
            </a:r>
          </a:p>
          <a:p>
            <a:pPr lvl="1"/>
            <a:r>
              <a:rPr lang="en-US" dirty="0"/>
              <a:t>explanatory (x) </a:t>
            </a:r>
          </a:p>
          <a:p>
            <a:pPr lvl="1"/>
            <a:r>
              <a:rPr lang="en-US" dirty="0"/>
              <a:t>response (y)</a:t>
            </a:r>
          </a:p>
          <a:p>
            <a:r>
              <a:rPr lang="en-US" dirty="0"/>
              <a:t>Prediction &amp; Inference</a:t>
            </a:r>
          </a:p>
          <a:p>
            <a:pPr lvl="1"/>
            <a:r>
              <a:rPr lang="en-US" dirty="0"/>
              <a:t>Probability Model </a:t>
            </a:r>
          </a:p>
          <a:p>
            <a:pPr lvl="1"/>
            <a:r>
              <a:rPr lang="en-US" dirty="0"/>
              <a:t>Bias-Variance tradeoff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140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DCB3-4704-8E47-92CC-7C52EF64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Simple 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C1377-7FFE-6249-B443-8981AAC10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Selection</a:t>
            </a:r>
          </a:p>
          <a:p>
            <a:pPr lvl="1"/>
            <a:r>
              <a:rPr lang="en-US" dirty="0"/>
              <a:t>Feature engineering</a:t>
            </a:r>
          </a:p>
          <a:p>
            <a:pPr lvl="1"/>
            <a:r>
              <a:rPr lang="en-US" dirty="0"/>
              <a:t>Test-train split</a:t>
            </a:r>
          </a:p>
          <a:p>
            <a:pPr lvl="1"/>
            <a:r>
              <a:rPr lang="en-US" dirty="0"/>
              <a:t>Cross-validation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endParaRPr lang="en-US" dirty="0"/>
          </a:p>
          <a:p>
            <a:r>
              <a:rPr lang="en-US" dirty="0"/>
              <a:t>Loss  – L</a:t>
            </a:r>
            <a:r>
              <a:rPr lang="en-US" baseline="-25000" dirty="0"/>
              <a:t>2</a:t>
            </a:r>
            <a:r>
              <a:rPr lang="en-US" dirty="0"/>
              <a:t>, L</a:t>
            </a:r>
            <a:r>
              <a:rPr lang="en-US" baseline="-25000" dirty="0"/>
              <a:t>1</a:t>
            </a:r>
            <a:r>
              <a:rPr lang="en-US" dirty="0"/>
              <a:t>, and Huber</a:t>
            </a:r>
          </a:p>
          <a:p>
            <a:pPr lvl="1"/>
            <a:r>
              <a:rPr lang="en-US" dirty="0"/>
              <a:t>Minimization – L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22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Distributions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82FAB8-7E03-5649-988A-B4535279C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2121408"/>
            <a:ext cx="4507230" cy="316106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6845CD-E15E-2644-B889-91D8BB84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68" y="2121408"/>
            <a:ext cx="4471035" cy="29911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CAFAC7-7B1C-A548-BDEF-8EB4C2E21CCD}"/>
              </a:ext>
            </a:extLst>
          </p:cNvPr>
          <p:cNvSpPr txBox="1"/>
          <p:nvPr/>
        </p:nvSpPr>
        <p:spPr>
          <a:xfrm>
            <a:off x="909090" y="5342141"/>
            <a:ext cx="936702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We see that </a:t>
            </a:r>
            <a:r>
              <a:rPr lang="en-US" sz="2400" dirty="0" err="1"/>
              <a:t>postmolt</a:t>
            </a:r>
            <a:r>
              <a:rPr lang="en-US" sz="2400" dirty="0"/>
              <a:t> size and increment are both unimodal and somewhat skewed. Growth increment is right skewed and </a:t>
            </a:r>
            <a:r>
              <a:rPr lang="en-US" sz="2400" dirty="0" err="1"/>
              <a:t>postmolt</a:t>
            </a:r>
            <a:r>
              <a:rPr lang="en-US" sz="2400" dirty="0"/>
              <a:t> size is left skewed.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76C18-A234-434B-BC4A-C3C04625EE5F}"/>
              </a:ext>
            </a:extLst>
          </p:cNvPr>
          <p:cNvSpPr txBox="1"/>
          <p:nvPr/>
        </p:nvSpPr>
        <p:spPr>
          <a:xfrm>
            <a:off x="8382785" y="522659"/>
            <a:ext cx="2755392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But what is their joint relationship?</a:t>
            </a:r>
          </a:p>
        </p:txBody>
      </p:sp>
    </p:spTree>
    <p:extLst>
      <p:ext uri="{BB962C8B-B14F-4D97-AF65-F5344CB8AC3E}">
        <p14:creationId xmlns:p14="http://schemas.microsoft.com/office/powerpoint/2010/main" val="7305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61381</TotalTime>
  <Words>2099</Words>
  <Application>Microsoft Macintosh PowerPoint</Application>
  <PresentationFormat>Widescreen</PresentationFormat>
  <Paragraphs>340</Paragraphs>
  <Slides>83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Calibri</vt:lpstr>
      <vt:lpstr>Century Gothic</vt:lpstr>
      <vt:lpstr>Courier New</vt:lpstr>
      <vt:lpstr>Helvetica Neue</vt:lpstr>
      <vt:lpstr>Helvetica Neue Light</vt:lpstr>
      <vt:lpstr>Monaco</vt:lpstr>
      <vt:lpstr>Wingdings</vt:lpstr>
      <vt:lpstr>1_Office Theme</vt:lpstr>
      <vt:lpstr>Custom Theme</vt:lpstr>
      <vt:lpstr>Equation</vt:lpstr>
      <vt:lpstr>Simple Linear Regression  </vt:lpstr>
      <vt:lpstr>Today’s Topics</vt:lpstr>
      <vt:lpstr>Great ShakeOut Earthquake Drill 10/17 @ 10:17</vt:lpstr>
      <vt:lpstr>Cancer Magister aka  Dungeness Crab</vt:lpstr>
      <vt:lpstr>Fishing Regulations</vt:lpstr>
      <vt:lpstr>General Problem</vt:lpstr>
      <vt:lpstr>Answerable Question:  Given a crab’s postmolt size,  Estimate how much it grew?</vt:lpstr>
      <vt:lpstr>Data Collection Methods</vt:lpstr>
      <vt:lpstr>Univariate Distributions</vt:lpstr>
      <vt:lpstr>Guess what the correlation is like</vt:lpstr>
      <vt:lpstr>Relationship: postmolt &amp; increment</vt:lpstr>
      <vt:lpstr>How can we use postmolt carapace size to predict the growth increment?  e.g., what do we predict for  growth increment of a crab with 135 mm postmolt carapace?</vt:lpstr>
      <vt:lpstr>Crabs with postmolt size 135</vt:lpstr>
      <vt:lpstr>Crabs with postmolt size 135</vt:lpstr>
      <vt:lpstr>Increment Distribution for fixed Post size</vt:lpstr>
      <vt:lpstr>For each bin of crabs</vt:lpstr>
      <vt:lpstr>Avg Increment for each postmolt bin</vt:lpstr>
      <vt:lpstr>Averages Roughly fall on a line</vt:lpstr>
      <vt:lpstr>Average Empirical Risk</vt:lpstr>
      <vt:lpstr>PowerPoint Presentation</vt:lpstr>
      <vt:lpstr>Minimization:  </vt:lpstr>
      <vt:lpstr>Fitted parameters:        </vt:lpstr>
      <vt:lpstr>Least Squares Regression</vt:lpstr>
      <vt:lpstr>Correlation</vt:lpstr>
      <vt:lpstr>Correlation measures the strength of linear association between x and y</vt:lpstr>
      <vt:lpstr>Example Correlations for data with positive linear association (SDs = 1)</vt:lpstr>
      <vt:lpstr>SAME regression line and correlation</vt:lpstr>
      <vt:lpstr>Correlation does not imply Causation </vt:lpstr>
      <vt:lpstr>Correlation does not imply Causation </vt:lpstr>
      <vt:lpstr>An example of perfect correlation</vt:lpstr>
      <vt:lpstr>PowerPoint Presentation</vt:lpstr>
      <vt:lpstr>PowerPoint Presentation</vt:lpstr>
      <vt:lpstr>PowerPoint Presentation</vt:lpstr>
      <vt:lpstr>PowerPoint Presentation</vt:lpstr>
      <vt:lpstr>Fitted Values and Residuals</vt:lpstr>
      <vt:lpstr>PowerPoint Presentation</vt:lpstr>
      <vt:lpstr>PowerPoint Presentation</vt:lpstr>
      <vt:lpstr>Fitted Values</vt:lpstr>
      <vt:lpstr>Errors AKA Residuals</vt:lpstr>
      <vt:lpstr>Residual plots</vt:lpstr>
      <vt:lpstr>Residuals</vt:lpstr>
      <vt:lpstr>Variation – Explained and Unexplained</vt:lpstr>
      <vt:lpstr>Total Variation. AKA Sum of Squares</vt:lpstr>
      <vt:lpstr>Variation – Explained &amp; Unexplained</vt:lpstr>
      <vt:lpstr>PowerPoint Presentation</vt:lpstr>
      <vt:lpstr>PowerPoint Presentation</vt:lpstr>
      <vt:lpstr>PowerPoint Presentation</vt:lpstr>
      <vt:lpstr>Regression &amp; Inference</vt:lpstr>
      <vt:lpstr>PowerPoint Presentation</vt:lpstr>
      <vt:lpstr>Kleiber’s Equation</vt:lpstr>
      <vt:lpstr>Kleiber’s Data</vt:lpstr>
      <vt:lpstr>Metabolic Rate is highly skewed </vt:lpstr>
      <vt:lpstr>Mass is also highly skewed</vt:lpstr>
      <vt:lpstr>How do these two quantities vary together?</vt:lpstr>
      <vt:lpstr>Response &amp; Explanatory Variables</vt:lpstr>
      <vt:lpstr>Examine the  Joint Distribution</vt:lpstr>
      <vt:lpstr>Kleiber’s Data</vt:lpstr>
      <vt:lpstr>Deviations of the observed metabolic rate from the regression line</vt:lpstr>
      <vt:lpstr>A Log-Log Relationship</vt:lpstr>
      <vt:lpstr>A Log-Log Relationship - interpretation</vt:lpstr>
      <vt:lpstr>Method of least squares</vt:lpstr>
      <vt:lpstr>Return to our Fitted line </vt:lpstr>
      <vt:lpstr>Question: Do 720 cats produce more heat than 1 elephant?</vt:lpstr>
      <vt:lpstr>What does the slope of the line tell us?</vt:lpstr>
      <vt:lpstr>Question: Do 720 cats produce more heat than 1 elephant?</vt:lpstr>
      <vt:lpstr>Question: Why not just use the values for cat and elephant, rather than fitting a line? </vt:lpstr>
      <vt:lpstr>Question: If we feed our cat enough to gain 3595 kg, will it produce the same heat as an elephant?</vt:lpstr>
      <vt:lpstr>Question: Can we estimate the metabolic rate for a 135,00 kg blue whale using our regression line? </vt:lpstr>
      <vt:lpstr>Inference &amp; Bootstrapping</vt:lpstr>
      <vt:lpstr>Why is the slope ¾?</vt:lpstr>
      <vt:lpstr>Explain 2/3</vt:lpstr>
      <vt:lpstr>Why isn’t the slope  2/3?</vt:lpstr>
      <vt:lpstr>Test the hypothesis: slope = 2/3</vt:lpstr>
      <vt:lpstr>Bootstrapping</vt:lpstr>
      <vt:lpstr>Bootstrapping - Ideas</vt:lpstr>
      <vt:lpstr>Bootstrap the coefficient</vt:lpstr>
      <vt:lpstr>Bootstrap Sampling Distribution</vt:lpstr>
      <vt:lpstr>Kleiber’s rule studied by Clarke (2010)</vt:lpstr>
      <vt:lpstr>Statistical Models</vt:lpstr>
      <vt:lpstr>Summary Points</vt:lpstr>
      <vt:lpstr>Summary Points</vt:lpstr>
      <vt:lpstr>Extensions to Simple Linear Regression</vt:lpstr>
      <vt:lpstr>Extensions to Simple Linear Regression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Microsoft Office User</cp:lastModifiedBy>
  <cp:revision>1752</cp:revision>
  <cp:lastPrinted>2017-10-31T17:27:58Z</cp:lastPrinted>
  <dcterms:created xsi:type="dcterms:W3CDTF">2016-06-11T00:34:45Z</dcterms:created>
  <dcterms:modified xsi:type="dcterms:W3CDTF">2019-10-15T15:50:11Z</dcterms:modified>
</cp:coreProperties>
</file>